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Bold" charset="1" panose="00000800000000000000"/>
      <p:regular r:id="rId19"/>
    </p:embeddedFont>
    <p:embeddedFont>
      <p:font typeface="Times New Roman Bold" charset="1" panose="02030802070405020303"/>
      <p:regular r:id="rId20"/>
    </p:embeddedFont>
    <p:embeddedFont>
      <p:font typeface="Poppins" charset="1" panose="00000500000000000000"/>
      <p:regular r:id="rId21"/>
    </p:embeddedFont>
    <p:embeddedFont>
      <p:font typeface="Fira Sans Medium" charset="1" panose="020B0603050000020004"/>
      <p:regular r:id="rId22"/>
    </p:embeddedFont>
    <p:embeddedFont>
      <p:font typeface="Roboto" charset="1" panose="02000000000000000000"/>
      <p:regular r:id="rId23"/>
    </p:embeddedFont>
    <p:embeddedFont>
      <p:font typeface="Canva Sans Bold" charset="1" panose="020B0803030501040103"/>
      <p:regular r:id="rId24"/>
    </p:embeddedFont>
    <p:embeddedFont>
      <p:font typeface="Canva Sans" charset="1" panose="020B0503030501040103"/>
      <p:regular r:id="rId32"/>
    </p:embeddedFont>
    <p:embeddedFont>
      <p:font typeface="Arial Unicode Bold" charset="1" panose="020B0704020202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notesSlides/notesSlide2.xml" Type="http://schemas.openxmlformats.org/officeDocument/2006/relationships/notesSlide"/><Relationship Id="rId29" Target="notesSlides/notesSlide3.xml" Type="http://schemas.openxmlformats.org/officeDocument/2006/relationships/notesSlide"/><Relationship Id="rId3" Target="viewProps.xml" Type="http://schemas.openxmlformats.org/officeDocument/2006/relationships/viewProps"/><Relationship Id="rId30" Target="notesSlides/notesSlide4.xml" Type="http://schemas.openxmlformats.org/officeDocument/2006/relationships/notesSlide"/><Relationship Id="rId31" Target="notesSlides/notesSlide5.xml" Type="http://schemas.openxmlformats.org/officeDocument/2006/relationships/notesSlide"/><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students will be tasked to learn more about the factors that play a part when choosing a LLM tool for a use-case. Give them a few minutes to explore those parts, and summarize with them :</a:t>
            </a:r>
          </a:p>
          <a:p>
            <a:r>
              <a:rPr lang="en-US"/>
              <a:t/>
            </a:r>
          </a:p>
          <a:p>
            <a:r>
              <a:rPr lang="en-US"/>
              <a:t>Licensing : </a:t>
            </a:r>
          </a:p>
          <a:p>
            <a:r>
              <a:rPr lang="en-US"/>
              <a:t>Open Source LLMs (like those on GitHub): These offer advantages like transparency, customization, and potentially lower costs. However, they may require more technical expertise to set up and maintain, and might not perform as well as commercial options.</a:t>
            </a:r>
          </a:p>
          <a:p>
            <a:r>
              <a:rPr lang="en-US"/>
              <a:t>Commercial LLMs: These often provide user-friendly interfaces, superior performance, and ongoing support. The downside is that they typically come with licensing fees.</a:t>
            </a:r>
          </a:p>
          <a:p>
            <a:r>
              <a:rPr lang="en-US"/>
              <a:t/>
            </a:r>
          </a:p>
          <a:p>
            <a:r>
              <a:rPr lang="en-US"/>
              <a:t>Model Size : </a:t>
            </a:r>
          </a:p>
          <a:p>
            <a:r>
              <a:rPr lang="en-US"/>
              <a:t>Different tasks require different model sizes. Smaller models are faster and have lower resource requirements, making them suitable for basic tasks or when data is limited.</a:t>
            </a:r>
          </a:p>
          <a:p>
            <a:r>
              <a:rPr lang="en-US"/>
              <a:t>Larger models tend to perform better on complex tasks that require understanding nuances and context. However, they can be computationally expensive and require significant training data.</a:t>
            </a:r>
          </a:p>
          <a:p>
            <a:r>
              <a:rPr lang="en-US"/>
              <a:t>come with licensing fees.</a:t>
            </a:r>
          </a:p>
          <a:p>
            <a:r>
              <a:rPr lang="en-US"/>
              <a:t/>
            </a:r>
          </a:p>
          <a:p>
            <a:r>
              <a:rPr lang="en-US"/>
              <a:t>Performance : </a:t>
            </a:r>
          </a:p>
          <a:p>
            <a:r>
              <a:rPr lang="en-US"/>
              <a:t>Evaluating LLM performance involves various benchmarks and metrics. Here are a few examples:</a:t>
            </a:r>
          </a:p>
          <a:p>
            <a:r>
              <a:rPr lang="en-US"/>
              <a:t>Superglue: A suite of benchmarks assessing performance on multiple NLP tasks like reading comprehension and natural language inference.</a:t>
            </a:r>
          </a:p>
          <a:p>
            <a:r>
              <a:rPr lang="en-US"/>
              <a:t>HELM (Hierarchical Evaluation of Language Models): Measures an LLM's ability to follow instructions and complete multi-step tasks.</a:t>
            </a:r>
          </a:p>
          <a:p>
            <a:r>
              <a:rPr lang="en-US"/>
              <a:t>Offline evaluation allows you to test the LLM on your own dataset to see how well it performs on your specific use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students will be tasked to learn more about the factors that play a part when choosing a LLM tool for a use-case. Give them a few minutes to explore those parts, and summarize with them :</a:t>
            </a:r>
          </a:p>
          <a:p>
            <a:r>
              <a:rPr lang="en-US"/>
              <a:t/>
            </a:r>
          </a:p>
          <a:p>
            <a:r>
              <a:rPr lang="en-US"/>
              <a:t>Licensing : </a:t>
            </a:r>
          </a:p>
          <a:p>
            <a:r>
              <a:rPr lang="en-US"/>
              <a:t>Open Source LLMs (like those on GitHub): These offer advantages like transparency, customization, and potentially lower costs. However, they may require more technical expertise to set up and maintain, and might not perform as well as commercial options.</a:t>
            </a:r>
          </a:p>
          <a:p>
            <a:r>
              <a:rPr lang="en-US"/>
              <a:t>Commercial LLMs: These often provide user-friendly interfaces, superior performance, and ongoing support. The downside is that they typically come with licensing fees.</a:t>
            </a:r>
          </a:p>
          <a:p>
            <a:r>
              <a:rPr lang="en-US"/>
              <a:t/>
            </a:r>
          </a:p>
          <a:p>
            <a:r>
              <a:rPr lang="en-US"/>
              <a:t>Model Size : </a:t>
            </a:r>
          </a:p>
          <a:p>
            <a:r>
              <a:rPr lang="en-US"/>
              <a:t>Different tasks require different model sizes. Smaller models are faster and have lower resource requirements, making them suitable for basic tasks or when data is limited.</a:t>
            </a:r>
          </a:p>
          <a:p>
            <a:r>
              <a:rPr lang="en-US"/>
              <a:t>Larger models tend to perform better on complex tasks that require understanding nuances and context. However, they can be computationally expensive and require significant training data.</a:t>
            </a:r>
          </a:p>
          <a:p>
            <a:r>
              <a:rPr lang="en-US"/>
              <a:t>come with licensing fees.</a:t>
            </a:r>
          </a:p>
          <a:p>
            <a:r>
              <a:rPr lang="en-US"/>
              <a:t/>
            </a:r>
          </a:p>
          <a:p>
            <a:r>
              <a:rPr lang="en-US"/>
              <a:t>Performance : </a:t>
            </a:r>
          </a:p>
          <a:p>
            <a:r>
              <a:rPr lang="en-US"/>
              <a:t>Evaluating LLM performance involves various benchmarks and metrics. Here are a few examples:</a:t>
            </a:r>
          </a:p>
          <a:p>
            <a:r>
              <a:rPr lang="en-US"/>
              <a:t>Superglue: A suite of benchmarks assessing performance on multiple NLP tasks like reading comprehension and natural language inference.</a:t>
            </a:r>
          </a:p>
          <a:p>
            <a:r>
              <a:rPr lang="en-US"/>
              <a:t>HELM (Hierarchical Evaluation of Language Models): Measures an LLM's ability to follow instructions and complete multi-step tasks.</a:t>
            </a:r>
          </a:p>
          <a:p>
            <a:r>
              <a:rPr lang="en-US"/>
              <a:t>Offline evaluation allows you to test the LLM on your own dataset to see how well it performs on your specific use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students will be tasked to learn more about the factors that play a part when choosing a LLM tool for a use-case. Give them a few minutes to explore those parts, and summarize with them :</a:t>
            </a:r>
          </a:p>
          <a:p>
            <a:r>
              <a:rPr lang="en-US"/>
              <a:t/>
            </a:r>
          </a:p>
          <a:p>
            <a:r>
              <a:rPr lang="en-US"/>
              <a:t>Licensing : </a:t>
            </a:r>
          </a:p>
          <a:p>
            <a:r>
              <a:rPr lang="en-US"/>
              <a:t>Open Source LLMs (like those on GitHub): These offer advantages like transparency, customization, and potentially lower costs. However, they may require more technical expertise to set up and maintain, and might not perform as well as commercial options.</a:t>
            </a:r>
          </a:p>
          <a:p>
            <a:r>
              <a:rPr lang="en-US"/>
              <a:t>Commercial LLMs: These often provide user-friendly interfaces, superior performance, and ongoing support. The downside is that they typically come with licensing fees.</a:t>
            </a:r>
          </a:p>
          <a:p>
            <a:r>
              <a:rPr lang="en-US"/>
              <a:t/>
            </a:r>
          </a:p>
          <a:p>
            <a:r>
              <a:rPr lang="en-US"/>
              <a:t>Model Size : </a:t>
            </a:r>
          </a:p>
          <a:p>
            <a:r>
              <a:rPr lang="en-US"/>
              <a:t>Different tasks require different model sizes. Smaller models are faster and have lower resource requirements, making them suitable for basic tasks or when data is limited.</a:t>
            </a:r>
          </a:p>
          <a:p>
            <a:r>
              <a:rPr lang="en-US"/>
              <a:t>Larger models tend to perform better on complex tasks that require understanding nuances and context. However, they can be computationally expensive and require significant training data.</a:t>
            </a:r>
          </a:p>
          <a:p>
            <a:r>
              <a:rPr lang="en-US"/>
              <a:t>come with licensing fees.</a:t>
            </a:r>
          </a:p>
          <a:p>
            <a:r>
              <a:rPr lang="en-US"/>
              <a:t/>
            </a:r>
          </a:p>
          <a:p>
            <a:r>
              <a:rPr lang="en-US"/>
              <a:t>Performance : </a:t>
            </a:r>
          </a:p>
          <a:p>
            <a:r>
              <a:rPr lang="en-US"/>
              <a:t>Evaluating LLM performance involves various benchmarks and metrics. Here are a few examples:</a:t>
            </a:r>
          </a:p>
          <a:p>
            <a:r>
              <a:rPr lang="en-US"/>
              <a:t>Superglue: A suite of benchmarks assessing performance on multiple NLP tasks like reading comprehension and natural language inference.</a:t>
            </a:r>
          </a:p>
          <a:p>
            <a:r>
              <a:rPr lang="en-US"/>
              <a:t>HELM (Hierarchical Evaluation of Language Models): Measures an LLM's ability to follow instructions and complete multi-step tasks.</a:t>
            </a:r>
          </a:p>
          <a:p>
            <a:r>
              <a:rPr lang="en-US"/>
              <a:t>Offline evaluation allows you to test the LLM on your own dataset to see how well it performs on your specific use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students will be tasked to learn more about the factors that play a part when choosing a LLM tool for a use-case. Give them a few minutes to explore those parts, and summarize with them :</a:t>
            </a:r>
          </a:p>
          <a:p>
            <a:r>
              <a:rPr lang="en-US"/>
              <a:t/>
            </a:r>
          </a:p>
          <a:p>
            <a:r>
              <a:rPr lang="en-US"/>
              <a:t>Licensing : </a:t>
            </a:r>
          </a:p>
          <a:p>
            <a:r>
              <a:rPr lang="en-US"/>
              <a:t>Open Source LLMs (like those on GitHub): These offer advantages like transparency, customization, and potentially lower costs. However, they may require more technical expertise to set up and maintain, and might not perform as well as commercial options.</a:t>
            </a:r>
          </a:p>
          <a:p>
            <a:r>
              <a:rPr lang="en-US"/>
              <a:t>Commercial LLMs: These often provide user-friendly interfaces, superior performance, and ongoing support. The downside is that they typically come with licensing fees.</a:t>
            </a:r>
          </a:p>
          <a:p>
            <a:r>
              <a:rPr lang="en-US"/>
              <a:t/>
            </a:r>
          </a:p>
          <a:p>
            <a:r>
              <a:rPr lang="en-US"/>
              <a:t>Model Size : </a:t>
            </a:r>
          </a:p>
          <a:p>
            <a:r>
              <a:rPr lang="en-US"/>
              <a:t>Different tasks require different model sizes. Smaller models are faster and have lower resource requirements, making them suitable for basic tasks or when data is limited.</a:t>
            </a:r>
          </a:p>
          <a:p>
            <a:r>
              <a:rPr lang="en-US"/>
              <a:t>Larger models tend to perform better on complex tasks that require understanding nuances and context. However, they can be computationally expensive and require significant training data.</a:t>
            </a:r>
          </a:p>
          <a:p>
            <a:r>
              <a:rPr lang="en-US"/>
              <a:t>come with licensing fees.</a:t>
            </a:r>
          </a:p>
          <a:p>
            <a:r>
              <a:rPr lang="en-US"/>
              <a:t/>
            </a:r>
          </a:p>
          <a:p>
            <a:r>
              <a:rPr lang="en-US"/>
              <a:t>Performance : </a:t>
            </a:r>
          </a:p>
          <a:p>
            <a:r>
              <a:rPr lang="en-US"/>
              <a:t>Evaluating LLM performance involves various benchmarks and metrics. Here are a few examples:</a:t>
            </a:r>
          </a:p>
          <a:p>
            <a:r>
              <a:rPr lang="en-US"/>
              <a:t>Superglue: A suite of benchmarks assessing performance on multiple NLP tasks like reading comprehension and natural language inference.</a:t>
            </a:r>
          </a:p>
          <a:p>
            <a:r>
              <a:rPr lang="en-US"/>
              <a:t>HELM (Hierarchical Evaluation of Language Models): Measures an LLM's ability to follow instructions and complete multi-step tasks.</a:t>
            </a:r>
          </a:p>
          <a:p>
            <a:r>
              <a:rPr lang="en-US"/>
              <a:t>Offline evaluation allows you to test the LLM on your own dataset to see how well it performs on your specific use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students will be tasked to learn more about the factors that play a part when choosing a LLM tool for a use-case. Give them a few minutes to explore those parts, and summarize with them :</a:t>
            </a:r>
          </a:p>
          <a:p>
            <a:r>
              <a:rPr lang="en-US"/>
              <a:t/>
            </a:r>
          </a:p>
          <a:p>
            <a:r>
              <a:rPr lang="en-US"/>
              <a:t>Licensing : </a:t>
            </a:r>
          </a:p>
          <a:p>
            <a:r>
              <a:rPr lang="en-US"/>
              <a:t>Open Source LLMs (like those on GitHub): These offer advantages like transparency, customization, and potentially lower costs. However, they may require more technical expertise to set up and maintain, and might not perform as well as commercial options.</a:t>
            </a:r>
          </a:p>
          <a:p>
            <a:r>
              <a:rPr lang="en-US"/>
              <a:t>Commercial LLMs: These often provide user-friendly interfaces, superior performance, and ongoing support. The downside is that they typically come with licensing fees.</a:t>
            </a:r>
          </a:p>
          <a:p>
            <a:r>
              <a:rPr lang="en-US"/>
              <a:t/>
            </a:r>
          </a:p>
          <a:p>
            <a:r>
              <a:rPr lang="en-US"/>
              <a:t>Model Size : </a:t>
            </a:r>
          </a:p>
          <a:p>
            <a:r>
              <a:rPr lang="en-US"/>
              <a:t>Different tasks require different model sizes. Smaller models are faster and have lower resource requirements, making them suitable for basic tasks or when data is limited.</a:t>
            </a:r>
          </a:p>
          <a:p>
            <a:r>
              <a:rPr lang="en-US"/>
              <a:t>Larger models tend to perform better on complex tasks that require understanding nuances and context. However, they can be computationally expensive and require significant training data.</a:t>
            </a:r>
          </a:p>
          <a:p>
            <a:r>
              <a:rPr lang="en-US"/>
              <a:t>come with licensing fees.</a:t>
            </a:r>
          </a:p>
          <a:p>
            <a:r>
              <a:rPr lang="en-US"/>
              <a:t/>
            </a:r>
          </a:p>
          <a:p>
            <a:r>
              <a:rPr lang="en-US"/>
              <a:t>Performance : </a:t>
            </a:r>
          </a:p>
          <a:p>
            <a:r>
              <a:rPr lang="en-US"/>
              <a:t>Evaluating LLM performance involves various benchmarks and metrics. Here are a few examples:</a:t>
            </a:r>
          </a:p>
          <a:p>
            <a:r>
              <a:rPr lang="en-US"/>
              <a:t>Superglue: A suite of benchmarks assessing performance on multiple NLP tasks like reading comprehension and natural language inference.</a:t>
            </a:r>
          </a:p>
          <a:p>
            <a:r>
              <a:rPr lang="en-US"/>
              <a:t>HELM (Hierarchical Evaluation of Language Models): Measures an LLM's ability to follow instructions and complete multi-step tasks.</a:t>
            </a:r>
          </a:p>
          <a:p>
            <a:r>
              <a:rPr lang="en-US"/>
              <a:t>Offline evaluation allows you to test the LLM on your own dataset to see how well it performs on your specific use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3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20.png" Type="http://schemas.openxmlformats.org/officeDocument/2006/relationships/image"/><Relationship Id="rId17" Target="../media/image21.svg" Type="http://schemas.openxmlformats.org/officeDocument/2006/relationships/image"/><Relationship Id="rId18" Target="../media/image22.png" Type="http://schemas.openxmlformats.org/officeDocument/2006/relationships/image"/><Relationship Id="rId19" Target="../media/image23.svg" Type="http://schemas.openxmlformats.org/officeDocument/2006/relationships/image"/><Relationship Id="rId2" Target="../media/image6.png" Type="http://schemas.openxmlformats.org/officeDocument/2006/relationships/image"/><Relationship Id="rId20" Target="../media/image24.png" Type="http://schemas.openxmlformats.org/officeDocument/2006/relationships/image"/><Relationship Id="rId21" Target="../media/image25.svg" Type="http://schemas.openxmlformats.org/officeDocument/2006/relationships/image"/><Relationship Id="rId22" Target="../media/image26.png" Type="http://schemas.openxmlformats.org/officeDocument/2006/relationships/image"/><Relationship Id="rId23" Target="../media/image27.svg" Type="http://schemas.openxmlformats.org/officeDocument/2006/relationships/image"/><Relationship Id="rId24" Target="../media/image28.png" Type="http://schemas.openxmlformats.org/officeDocument/2006/relationships/image"/><Relationship Id="rId25" Target="../media/image29.svg" Type="http://schemas.openxmlformats.org/officeDocument/2006/relationships/image"/><Relationship Id="rId26" Target="../media/image30.png" Type="http://schemas.openxmlformats.org/officeDocument/2006/relationships/image"/><Relationship Id="rId27" Target="../media/image31.svg" Type="http://schemas.openxmlformats.org/officeDocument/2006/relationships/image"/><Relationship Id="rId28" Target="../media/image4.png" Type="http://schemas.openxmlformats.org/officeDocument/2006/relationships/image"/><Relationship Id="rId3" Target="../media/image5.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85760" y="-125833"/>
            <a:ext cx="10329760" cy="10538667"/>
          </a:xfrm>
          <a:custGeom>
            <a:avLst/>
            <a:gdLst/>
            <a:ahLst/>
            <a:cxnLst/>
            <a:rect r="r" b="b" t="t" l="l"/>
            <a:pathLst>
              <a:path h="10538667" w="10329760">
                <a:moveTo>
                  <a:pt x="0" y="0"/>
                </a:moveTo>
                <a:lnTo>
                  <a:pt x="10329760" y="0"/>
                </a:lnTo>
                <a:lnTo>
                  <a:pt x="10329760" y="10538666"/>
                </a:lnTo>
                <a:lnTo>
                  <a:pt x="0" y="10538666"/>
                </a:lnTo>
                <a:lnTo>
                  <a:pt x="0" y="0"/>
                </a:lnTo>
                <a:close/>
              </a:path>
            </a:pathLst>
          </a:custGeom>
          <a:blipFill>
            <a:blip r:embed="rId2">
              <a:alphaModFix amt="0"/>
              <a:extLst>
                <a:ext uri="{96DAC541-7B7A-43D3-8B79-37D633B846F1}">
                  <asvg:svgBlip xmlns:asvg="http://schemas.microsoft.com/office/drawing/2016/SVG/main" r:embed="rId3"/>
                </a:ext>
              </a:extLst>
            </a:blip>
            <a:stretch>
              <a:fillRect l="0" t="0" r="-2022" b="0"/>
            </a:stretch>
          </a:blipFill>
        </p:spPr>
      </p:sp>
      <p:sp>
        <p:nvSpPr>
          <p:cNvPr name="Freeform 3" id="3"/>
          <p:cNvSpPr/>
          <p:nvPr/>
        </p:nvSpPr>
        <p:spPr>
          <a:xfrm flipH="false" flipV="false" rot="0">
            <a:off x="9144000" y="-125833"/>
            <a:ext cx="10329760" cy="10538667"/>
          </a:xfrm>
          <a:custGeom>
            <a:avLst/>
            <a:gdLst/>
            <a:ahLst/>
            <a:cxnLst/>
            <a:rect r="r" b="b" t="t" l="l"/>
            <a:pathLst>
              <a:path h="10538667" w="10329760">
                <a:moveTo>
                  <a:pt x="0" y="0"/>
                </a:moveTo>
                <a:lnTo>
                  <a:pt x="10329760" y="0"/>
                </a:lnTo>
                <a:lnTo>
                  <a:pt x="10329760" y="10538666"/>
                </a:lnTo>
                <a:lnTo>
                  <a:pt x="0" y="10538666"/>
                </a:lnTo>
                <a:lnTo>
                  <a:pt x="0" y="0"/>
                </a:lnTo>
                <a:close/>
              </a:path>
            </a:pathLst>
          </a:custGeom>
          <a:blipFill>
            <a:blip r:embed="rId2">
              <a:alphaModFix amt="0"/>
              <a:extLst>
                <a:ext uri="{96DAC541-7B7A-43D3-8B79-37D633B846F1}">
                  <asvg:svgBlip xmlns:asvg="http://schemas.microsoft.com/office/drawing/2016/SVG/main" r:embed="rId3"/>
                </a:ext>
              </a:extLst>
            </a:blip>
            <a:stretch>
              <a:fillRect l="0" t="0" r="-2022" b="0"/>
            </a:stretch>
          </a:blipFill>
        </p:spPr>
      </p:sp>
      <p:sp>
        <p:nvSpPr>
          <p:cNvPr name="TextBox 4" id="4"/>
          <p:cNvSpPr txBox="true"/>
          <p:nvPr/>
        </p:nvSpPr>
        <p:spPr>
          <a:xfrm rot="0">
            <a:off x="1028700" y="2966746"/>
            <a:ext cx="10676415" cy="6412433"/>
          </a:xfrm>
          <a:prstGeom prst="rect">
            <a:avLst/>
          </a:prstGeom>
        </p:spPr>
        <p:txBody>
          <a:bodyPr anchor="t" rtlCol="false" tIns="0" lIns="0" bIns="0" rIns="0">
            <a:spAutoFit/>
          </a:bodyPr>
          <a:lstStyle/>
          <a:p>
            <a:pPr algn="just">
              <a:lnSpc>
                <a:spcPts val="12375"/>
              </a:lnSpc>
            </a:pPr>
            <a:r>
              <a:rPr lang="ar-EG" sz="10951" b="true">
                <a:solidFill>
                  <a:srgbClr val="44219E"/>
                </a:solidFill>
                <a:latin typeface="Poppins Bold"/>
                <a:ea typeface="Poppins Bold"/>
                <a:cs typeface="Poppins Bold"/>
                <a:sym typeface="Poppins Bold"/>
                <a:rtl val="true"/>
              </a:rPr>
              <a:t>وَثيــــــــــق</a:t>
            </a:r>
          </a:p>
          <a:p>
            <a:pPr algn="just">
              <a:lnSpc>
                <a:spcPts val="12375"/>
              </a:lnSpc>
            </a:pPr>
            <a:r>
              <a:rPr lang="en-US" sz="10951" b="true">
                <a:solidFill>
                  <a:srgbClr val="44219E"/>
                </a:solidFill>
                <a:latin typeface="Poppins Bold"/>
                <a:ea typeface="Poppins Bold"/>
                <a:cs typeface="Poppins Bold"/>
                <a:sym typeface="Poppins Bold"/>
              </a:rPr>
              <a:t>Watheeq</a:t>
            </a:r>
          </a:p>
          <a:p>
            <a:pPr algn="just">
              <a:lnSpc>
                <a:spcPts val="12375"/>
              </a:lnSpc>
            </a:pPr>
          </a:p>
          <a:p>
            <a:pPr algn="just">
              <a:lnSpc>
                <a:spcPts val="12375"/>
              </a:lnSpc>
            </a:pPr>
          </a:p>
        </p:txBody>
      </p:sp>
      <p:grpSp>
        <p:nvGrpSpPr>
          <p:cNvPr name="Group 5" id="5"/>
          <p:cNvGrpSpPr/>
          <p:nvPr/>
        </p:nvGrpSpPr>
        <p:grpSpPr>
          <a:xfrm rot="0">
            <a:off x="9144000" y="2537348"/>
            <a:ext cx="10329760" cy="5760832"/>
            <a:chOff x="0" y="0"/>
            <a:chExt cx="2720595" cy="1517256"/>
          </a:xfrm>
        </p:grpSpPr>
        <p:sp>
          <p:nvSpPr>
            <p:cNvPr name="Freeform 6" id="6"/>
            <p:cNvSpPr/>
            <p:nvPr/>
          </p:nvSpPr>
          <p:spPr>
            <a:xfrm flipH="false" flipV="false" rot="0">
              <a:off x="0" y="0"/>
              <a:ext cx="2720595" cy="1517256"/>
            </a:xfrm>
            <a:custGeom>
              <a:avLst/>
              <a:gdLst/>
              <a:ahLst/>
              <a:cxnLst/>
              <a:rect r="r" b="b" t="t" l="l"/>
              <a:pathLst>
                <a:path h="1517256" w="2720595">
                  <a:moveTo>
                    <a:pt x="54712" y="0"/>
                  </a:moveTo>
                  <a:lnTo>
                    <a:pt x="2665884" y="0"/>
                  </a:lnTo>
                  <a:cubicBezTo>
                    <a:pt x="2696100" y="0"/>
                    <a:pt x="2720595" y="24495"/>
                    <a:pt x="2720595" y="54712"/>
                  </a:cubicBezTo>
                  <a:lnTo>
                    <a:pt x="2720595" y="1462544"/>
                  </a:lnTo>
                  <a:cubicBezTo>
                    <a:pt x="2720595" y="1492761"/>
                    <a:pt x="2696100" y="1517256"/>
                    <a:pt x="2665884" y="1517256"/>
                  </a:cubicBezTo>
                  <a:lnTo>
                    <a:pt x="54712" y="1517256"/>
                  </a:lnTo>
                  <a:cubicBezTo>
                    <a:pt x="24495" y="1517256"/>
                    <a:pt x="0" y="1492761"/>
                    <a:pt x="0" y="1462544"/>
                  </a:cubicBezTo>
                  <a:lnTo>
                    <a:pt x="0" y="54712"/>
                  </a:lnTo>
                  <a:cubicBezTo>
                    <a:pt x="0" y="24495"/>
                    <a:pt x="24495" y="0"/>
                    <a:pt x="54712" y="0"/>
                  </a:cubicBezTo>
                  <a:close/>
                </a:path>
              </a:pathLst>
            </a:custGeom>
            <a:gradFill rotWithShape="true">
              <a:gsLst>
                <a:gs pos="0">
                  <a:srgbClr val="4E31FF">
                    <a:alpha val="100000"/>
                  </a:srgbClr>
                </a:gs>
                <a:gs pos="100000">
                  <a:srgbClr val="E441FF">
                    <a:alpha val="100000"/>
                  </a:srgbClr>
                </a:gs>
              </a:gsLst>
              <a:lin ang="0"/>
            </a:gradFill>
          </p:spPr>
        </p:sp>
        <p:sp>
          <p:nvSpPr>
            <p:cNvPr name="TextBox 7" id="7"/>
            <p:cNvSpPr txBox="true"/>
            <p:nvPr/>
          </p:nvSpPr>
          <p:spPr>
            <a:xfrm>
              <a:off x="0" y="-38100"/>
              <a:ext cx="2720595" cy="1555356"/>
            </a:xfrm>
            <a:prstGeom prst="rect">
              <a:avLst/>
            </a:prstGeom>
          </p:spPr>
          <p:txBody>
            <a:bodyPr anchor="ctr" rtlCol="false" tIns="50800" lIns="50800" bIns="50800" rIns="50800"/>
            <a:lstStyle/>
            <a:p>
              <a:pPr algn="ctr">
                <a:lnSpc>
                  <a:spcPts val="2876"/>
                </a:lnSpc>
              </a:pPr>
            </a:p>
          </p:txBody>
        </p:sp>
      </p:grpSp>
      <p:grpSp>
        <p:nvGrpSpPr>
          <p:cNvPr name="Group 8" id="8"/>
          <p:cNvGrpSpPr>
            <a:grpSpLocks noChangeAspect="true"/>
          </p:cNvGrpSpPr>
          <p:nvPr/>
        </p:nvGrpSpPr>
        <p:grpSpPr>
          <a:xfrm rot="0">
            <a:off x="9350098" y="2995321"/>
            <a:ext cx="8937752" cy="5126586"/>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7814" t="0" r="-7814" b="0"/>
              </a:stretch>
            </a:blipFill>
          </p:spPr>
        </p:sp>
      </p:grpSp>
      <p:grpSp>
        <p:nvGrpSpPr>
          <p:cNvPr name="Group 14" id="14"/>
          <p:cNvGrpSpPr>
            <a:grpSpLocks noChangeAspect="true"/>
          </p:cNvGrpSpPr>
          <p:nvPr/>
        </p:nvGrpSpPr>
        <p:grpSpPr>
          <a:xfrm rot="-10800000">
            <a:off x="-1162110" y="3797458"/>
            <a:ext cx="8337436" cy="9569036"/>
            <a:chOff x="0" y="0"/>
            <a:chExt cx="11116581" cy="12758715"/>
          </a:xfrm>
        </p:grpSpPr>
        <p:sp>
          <p:nvSpPr>
            <p:cNvPr name="Freeform 15" id="15"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5">
                <a:alphaModFix amt="4000"/>
              </a:blip>
              <a:stretch>
                <a:fillRect l="0" t="0" r="0" b="-89"/>
              </a:stretch>
            </a:blipFill>
          </p:spPr>
        </p:sp>
      </p:grpSp>
      <p:grpSp>
        <p:nvGrpSpPr>
          <p:cNvPr name="Group 16" id="16"/>
          <p:cNvGrpSpPr/>
          <p:nvPr/>
        </p:nvGrpSpPr>
        <p:grpSpPr>
          <a:xfrm rot="0">
            <a:off x="-150" y="9989720"/>
            <a:ext cx="18288000" cy="297000"/>
            <a:chOff x="0" y="0"/>
            <a:chExt cx="24384000" cy="396000"/>
          </a:xfrm>
        </p:grpSpPr>
        <p:sp>
          <p:nvSpPr>
            <p:cNvPr name="Freeform 17" id="17"/>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18" id="18"/>
          <p:cNvGrpSpPr>
            <a:grpSpLocks noChangeAspect="true"/>
          </p:cNvGrpSpPr>
          <p:nvPr/>
        </p:nvGrpSpPr>
        <p:grpSpPr>
          <a:xfrm rot="0">
            <a:off x="14580598" y="591612"/>
            <a:ext cx="2600392" cy="281876"/>
            <a:chOff x="0" y="0"/>
            <a:chExt cx="3467189" cy="375835"/>
          </a:xfrm>
        </p:grpSpPr>
        <p:sp>
          <p:nvSpPr>
            <p:cNvPr name="Freeform 19" id="19"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6"/>
              <a:stretch>
                <a:fillRect l="0" t="0" r="0" b="-11"/>
              </a:stretch>
            </a:blipFill>
          </p:spPr>
        </p:sp>
      </p:grpSp>
      <p:sp>
        <p:nvSpPr>
          <p:cNvPr name="TextBox 20" id="20"/>
          <p:cNvSpPr txBox="true"/>
          <p:nvPr/>
        </p:nvSpPr>
        <p:spPr>
          <a:xfrm rot="0">
            <a:off x="1028700" y="7765865"/>
            <a:ext cx="2198415" cy="1392468"/>
          </a:xfrm>
          <a:prstGeom prst="rect">
            <a:avLst/>
          </a:prstGeom>
        </p:spPr>
        <p:txBody>
          <a:bodyPr anchor="t" rtlCol="false" tIns="0" lIns="0" bIns="0" rIns="0">
            <a:spAutoFit/>
          </a:bodyPr>
          <a:lstStyle/>
          <a:p>
            <a:pPr algn="just">
              <a:lnSpc>
                <a:spcPts val="2652"/>
              </a:lnSpc>
              <a:spcBef>
                <a:spcPct val="0"/>
              </a:spcBef>
            </a:pPr>
            <a:r>
              <a:rPr lang="en-US" b="true" sz="2347">
                <a:solidFill>
                  <a:srgbClr val="44219E"/>
                </a:solidFill>
                <a:latin typeface="Times New Roman Bold"/>
                <a:ea typeface="Times New Roman Bold"/>
                <a:cs typeface="Times New Roman Bold"/>
                <a:sym typeface="Times New Roman Bold"/>
              </a:rPr>
              <a:t>Sha</a:t>
            </a:r>
            <a:r>
              <a:rPr lang="en-US" b="true" sz="2347">
                <a:solidFill>
                  <a:srgbClr val="44219E"/>
                </a:solidFill>
                <a:latin typeface="Times New Roman Bold"/>
                <a:ea typeface="Times New Roman Bold"/>
                <a:cs typeface="Times New Roman Bold"/>
                <a:sym typeface="Times New Roman Bold"/>
              </a:rPr>
              <a:t>had Almutairi</a:t>
            </a:r>
          </a:p>
          <a:p>
            <a:pPr algn="just">
              <a:lnSpc>
                <a:spcPts val="2652"/>
              </a:lnSpc>
              <a:spcBef>
                <a:spcPct val="0"/>
              </a:spcBef>
            </a:pPr>
            <a:r>
              <a:rPr lang="en-US" b="true" sz="2347">
                <a:solidFill>
                  <a:srgbClr val="44219E"/>
                </a:solidFill>
                <a:latin typeface="Times New Roman Bold"/>
                <a:ea typeface="Times New Roman Bold"/>
                <a:cs typeface="Times New Roman Bold"/>
                <a:sym typeface="Times New Roman Bold"/>
              </a:rPr>
              <a:t>Reem Alsahli</a:t>
            </a:r>
          </a:p>
          <a:p>
            <a:pPr algn="just">
              <a:lnSpc>
                <a:spcPts val="2652"/>
              </a:lnSpc>
              <a:spcBef>
                <a:spcPct val="0"/>
              </a:spcBef>
            </a:pPr>
            <a:r>
              <a:rPr lang="en-US" b="true" sz="2347">
                <a:solidFill>
                  <a:srgbClr val="44219E"/>
                </a:solidFill>
                <a:latin typeface="Times New Roman Bold"/>
                <a:ea typeface="Times New Roman Bold"/>
                <a:cs typeface="Times New Roman Bold"/>
                <a:sym typeface="Times New Roman Bold"/>
              </a:rPr>
              <a:t>Taif Alharbi</a:t>
            </a:r>
          </a:p>
          <a:p>
            <a:pPr algn="just">
              <a:lnSpc>
                <a:spcPts val="2652"/>
              </a:lnSpc>
              <a:spcBef>
                <a:spcPct val="0"/>
              </a:spcBef>
            </a:pPr>
            <a:r>
              <a:rPr lang="en-US" b="true" sz="2347">
                <a:solidFill>
                  <a:srgbClr val="44219E"/>
                </a:solidFill>
                <a:latin typeface="Times New Roman Bold"/>
                <a:ea typeface="Times New Roman Bold"/>
                <a:cs typeface="Times New Roman Bold"/>
                <a:sym typeface="Times New Roman Bold"/>
              </a:rPr>
              <a:t>Yasminah Alali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62110" y="3797458"/>
            <a:ext cx="8337436" cy="9569036"/>
            <a:chOff x="0" y="0"/>
            <a:chExt cx="11116581" cy="12758715"/>
          </a:xfrm>
        </p:grpSpPr>
        <p:sp>
          <p:nvSpPr>
            <p:cNvPr name="Freeform 3" id="3"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3">
                <a:alphaModFix amt="4000"/>
              </a:blip>
              <a:stretch>
                <a:fillRect l="0" t="0" r="0" b="-89"/>
              </a:stretch>
            </a:blipFill>
          </p:spPr>
        </p:sp>
      </p:gr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4"/>
              <a:stretch>
                <a:fillRect l="0" t="0" r="0" b="-11"/>
              </a:stretch>
            </a:blipFill>
          </p:spPr>
        </p:sp>
      </p:grpSp>
      <p:grpSp>
        <p:nvGrpSpPr>
          <p:cNvPr name="Group 8" id="8"/>
          <p:cNvGrpSpPr>
            <a:grpSpLocks noChangeAspect="true"/>
          </p:cNvGrpSpPr>
          <p:nvPr/>
        </p:nvGrpSpPr>
        <p:grpSpPr>
          <a:xfrm rot="0">
            <a:off x="2600531" y="2263178"/>
            <a:ext cx="12411892" cy="7119311"/>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5022" t="0" r="-5022" b="0"/>
              </a:stretch>
            </a:blipFill>
          </p:spPr>
        </p:sp>
      </p:grpSp>
      <p:sp>
        <p:nvSpPr>
          <p:cNvPr name="TextBox 14" id="14"/>
          <p:cNvSpPr txBox="true"/>
          <p:nvPr/>
        </p:nvSpPr>
        <p:spPr>
          <a:xfrm rot="0">
            <a:off x="1028700" y="1000125"/>
            <a:ext cx="1365953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Demo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sp>
        <p:nvSpPr>
          <p:cNvPr name="Freeform 3" id="3"/>
          <p:cNvSpPr/>
          <p:nvPr/>
        </p:nvSpPr>
        <p:spPr>
          <a:xfrm flipH="true" flipV="false" rot="0">
            <a:off x="-930100" y="8196712"/>
            <a:ext cx="6754115" cy="7293113"/>
          </a:xfrm>
          <a:custGeom>
            <a:avLst/>
            <a:gdLst/>
            <a:ahLst/>
            <a:cxnLst/>
            <a:rect r="r" b="b" t="t" l="l"/>
            <a:pathLst>
              <a:path h="7293113" w="6754115">
                <a:moveTo>
                  <a:pt x="6754115" y="0"/>
                </a:moveTo>
                <a:lnTo>
                  <a:pt x="0" y="0"/>
                </a:lnTo>
                <a:lnTo>
                  <a:pt x="0" y="7293113"/>
                </a:lnTo>
                <a:lnTo>
                  <a:pt x="6754115" y="7293113"/>
                </a:lnTo>
                <a:lnTo>
                  <a:pt x="6754115" y="0"/>
                </a:lnTo>
                <a:close/>
              </a:path>
            </a:pathLst>
          </a:custGeom>
          <a:blipFill>
            <a:blip r:embed="rId2"/>
            <a:stretch>
              <a:fillRect l="0" t="0" r="0" b="0"/>
            </a:stretch>
          </a:blipFill>
        </p:spPr>
      </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sp>
        <p:nvSpPr>
          <p:cNvPr name="TextBox 8" id="8"/>
          <p:cNvSpPr txBox="true"/>
          <p:nvPr/>
        </p:nvSpPr>
        <p:spPr>
          <a:xfrm rot="0">
            <a:off x="1685871" y="5181385"/>
            <a:ext cx="4039439" cy="1406525"/>
          </a:xfrm>
          <a:prstGeom prst="rect">
            <a:avLst/>
          </a:prstGeom>
        </p:spPr>
        <p:txBody>
          <a:bodyPr anchor="t" rtlCol="false" tIns="0" lIns="0" bIns="0" rIns="0">
            <a:spAutoFit/>
          </a:bodyPr>
          <a:lstStyle/>
          <a:p>
            <a:pPr algn="just">
              <a:lnSpc>
                <a:spcPts val="2800"/>
              </a:lnSpc>
              <a:spcBef>
                <a:spcPct val="0"/>
              </a:spcBef>
            </a:pPr>
            <a:r>
              <a:rPr lang="en-US" b="true" sz="2000">
                <a:solidFill>
                  <a:srgbClr val="FFFFFF"/>
                </a:solidFill>
                <a:latin typeface="Canva Sans Bold"/>
                <a:ea typeface="Canva Sans Bold"/>
                <a:cs typeface="Canva Sans Bold"/>
                <a:sym typeface="Canva Sans Bold"/>
              </a:rPr>
              <a:t>Saudi laws are often written</a:t>
            </a:r>
          </a:p>
          <a:p>
            <a:pPr algn="just">
              <a:lnSpc>
                <a:spcPts val="2800"/>
              </a:lnSpc>
              <a:spcBef>
                <a:spcPct val="0"/>
              </a:spcBef>
            </a:pPr>
            <a:r>
              <a:rPr lang="en-US" b="true" sz="2000">
                <a:solidFill>
                  <a:srgbClr val="FFFFFF"/>
                </a:solidFill>
                <a:latin typeface="Canva Sans Bold"/>
                <a:ea typeface="Canva Sans Bold"/>
                <a:cs typeface="Canva Sans Bold"/>
                <a:sym typeface="Canva Sans Bold"/>
              </a:rPr>
              <a:t> in formal legal Arabic, </a:t>
            </a:r>
          </a:p>
          <a:p>
            <a:pPr algn="just">
              <a:lnSpc>
                <a:spcPts val="2800"/>
              </a:lnSpc>
              <a:spcBef>
                <a:spcPct val="0"/>
              </a:spcBef>
            </a:pPr>
            <a:r>
              <a:rPr lang="en-US" b="true" sz="2000">
                <a:solidFill>
                  <a:srgbClr val="FFFFFF"/>
                </a:solidFill>
                <a:latin typeface="Canva Sans Bold"/>
                <a:ea typeface="Canva Sans Bold"/>
                <a:cs typeface="Canva Sans Bold"/>
                <a:sym typeface="Canva Sans Bold"/>
              </a:rPr>
              <a:t>making them hard to </a:t>
            </a:r>
          </a:p>
          <a:p>
            <a:pPr algn="just">
              <a:lnSpc>
                <a:spcPts val="2800"/>
              </a:lnSpc>
              <a:spcBef>
                <a:spcPct val="0"/>
              </a:spcBef>
            </a:pPr>
            <a:r>
              <a:rPr lang="en-US" b="true" sz="2000">
                <a:solidFill>
                  <a:srgbClr val="FFFFFF"/>
                </a:solidFill>
                <a:latin typeface="Canva Sans Bold"/>
                <a:ea typeface="Canva Sans Bold"/>
                <a:cs typeface="Canva Sans Bold"/>
                <a:sym typeface="Canva Sans Bold"/>
              </a:rPr>
              <a:t>understand for non-specialists.</a:t>
            </a:r>
          </a:p>
        </p:txBody>
      </p:sp>
      <p:sp>
        <p:nvSpPr>
          <p:cNvPr name="TextBox 9" id="9"/>
          <p:cNvSpPr txBox="true"/>
          <p:nvPr/>
        </p:nvSpPr>
        <p:spPr>
          <a:xfrm rot="0">
            <a:off x="1028700" y="1000125"/>
            <a:ext cx="1163670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Evaluation</a:t>
            </a:r>
          </a:p>
        </p:txBody>
      </p:sp>
      <p:sp>
        <p:nvSpPr>
          <p:cNvPr name="TextBox 10" id="10"/>
          <p:cNvSpPr txBox="true"/>
          <p:nvPr/>
        </p:nvSpPr>
        <p:spPr>
          <a:xfrm rot="0">
            <a:off x="1128489" y="2521315"/>
            <a:ext cx="5983932" cy="514350"/>
          </a:xfrm>
          <a:prstGeom prst="rect">
            <a:avLst/>
          </a:prstGeom>
        </p:spPr>
        <p:txBody>
          <a:bodyPr anchor="t" rtlCol="false" tIns="0" lIns="0" bIns="0" rIns="0">
            <a:spAutoFit/>
          </a:bodyPr>
          <a:lstStyle/>
          <a:p>
            <a:pPr algn="ctr">
              <a:lnSpc>
                <a:spcPts val="4200"/>
              </a:lnSpc>
            </a:pPr>
            <a:r>
              <a:rPr lang="en-US" sz="3000">
                <a:solidFill>
                  <a:srgbClr val="44219E"/>
                </a:solidFill>
                <a:latin typeface="Canva Sans"/>
                <a:ea typeface="Canva Sans"/>
                <a:cs typeface="Canva Sans"/>
                <a:sym typeface="Canva Sans"/>
              </a:rPr>
              <a:t>Ev</a:t>
            </a:r>
            <a:r>
              <a:rPr lang="en-US" sz="3000">
                <a:solidFill>
                  <a:srgbClr val="44219E"/>
                </a:solidFill>
                <a:latin typeface="Canva Sans"/>
                <a:ea typeface="Canva Sans"/>
                <a:cs typeface="Canva Sans"/>
                <a:sym typeface="Canva Sans"/>
              </a:rPr>
              <a:t>aluation Metric: LLM-as-Judge</a:t>
            </a:r>
          </a:p>
        </p:txBody>
      </p:sp>
      <p:sp>
        <p:nvSpPr>
          <p:cNvPr name="TextBox 11" id="11"/>
          <p:cNvSpPr txBox="true"/>
          <p:nvPr/>
        </p:nvSpPr>
        <p:spPr>
          <a:xfrm rot="0">
            <a:off x="1128489" y="3303327"/>
            <a:ext cx="14150815" cy="701675"/>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E</a:t>
            </a:r>
            <a:r>
              <a:rPr lang="en-US" sz="2000">
                <a:solidFill>
                  <a:srgbClr val="000000"/>
                </a:solidFill>
                <a:latin typeface="Canva Sans"/>
                <a:ea typeface="Canva Sans"/>
                <a:cs typeface="Canva Sans"/>
                <a:sym typeface="Canva Sans"/>
              </a:rPr>
              <a:t>valuate the accuracy of an LLM response by comparing it against the most relevant top documents retrieved for the user query.</a:t>
            </a:r>
          </a:p>
        </p:txBody>
      </p:sp>
      <p:sp>
        <p:nvSpPr>
          <p:cNvPr name="TextBox 12" id="12"/>
          <p:cNvSpPr txBox="true"/>
          <p:nvPr/>
        </p:nvSpPr>
        <p:spPr>
          <a:xfrm rot="0">
            <a:off x="1128489" y="4418569"/>
            <a:ext cx="2636937" cy="349250"/>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ea typeface="Canva Sans"/>
                <a:cs typeface="Canva Sans"/>
                <a:sym typeface="Canva Sans"/>
              </a:rPr>
              <a:t>Scoring</a:t>
            </a:r>
            <a:r>
              <a:rPr lang="en-US" sz="2000">
                <a:solidFill>
                  <a:srgbClr val="000000"/>
                </a:solidFill>
                <a:latin typeface="Canva Sans"/>
                <a:ea typeface="Canva Sans"/>
                <a:cs typeface="Canva Sans"/>
                <a:sym typeface="Canva Sans"/>
              </a:rPr>
              <a:t> Scale (0 to 1):</a:t>
            </a:r>
          </a:p>
        </p:txBody>
      </p:sp>
      <p:sp>
        <p:nvSpPr>
          <p:cNvPr name="TextBox 13" id="13"/>
          <p:cNvSpPr txBox="true"/>
          <p:nvPr/>
        </p:nvSpPr>
        <p:spPr>
          <a:xfrm rot="0">
            <a:off x="1028700" y="5177393"/>
            <a:ext cx="9059142" cy="1054100"/>
          </a:xfrm>
          <a:prstGeom prst="rect">
            <a:avLst/>
          </a:prstGeom>
        </p:spPr>
        <p:txBody>
          <a:bodyPr anchor="t" rtlCol="false" tIns="0" lIns="0" bIns="0" rIns="0">
            <a:spAutoFit/>
          </a:bodyPr>
          <a:lstStyle/>
          <a:p>
            <a:pPr algn="just" marL="431801" indent="-215900" lvl="1">
              <a:lnSpc>
                <a:spcPts val="2800"/>
              </a:lnSpc>
              <a:buFont typeface="Arial"/>
              <a:buChar char="•"/>
            </a:pPr>
            <a:r>
              <a:rPr lang="en-US" b="true" sz="2000">
                <a:solidFill>
                  <a:srgbClr val="44219E"/>
                </a:solidFill>
                <a:latin typeface="Canva Sans Bold"/>
                <a:ea typeface="Canva Sans Bold"/>
                <a:cs typeface="Canva Sans Bold"/>
                <a:sym typeface="Canva Sans Bold"/>
              </a:rPr>
              <a:t>1.0 </a:t>
            </a:r>
            <a:r>
              <a:rPr lang="en-US" sz="2000">
                <a:solidFill>
                  <a:srgbClr val="000000"/>
                </a:solidFill>
                <a:latin typeface="Canva Sans"/>
                <a:ea typeface="Canva Sans"/>
                <a:cs typeface="Canva Sans"/>
                <a:sym typeface="Canva Sans"/>
              </a:rPr>
              <a:t>→ Fully correct answer based on top documents</a:t>
            </a:r>
          </a:p>
          <a:p>
            <a:pPr algn="just">
              <a:lnSpc>
                <a:spcPts val="2800"/>
              </a:lnSpc>
            </a:pPr>
          </a:p>
          <a:p>
            <a:pPr algn="just" marL="431801" indent="-215900" lvl="1">
              <a:lnSpc>
                <a:spcPts val="2800"/>
              </a:lnSpc>
              <a:buFont typeface="Arial"/>
              <a:buChar char="•"/>
            </a:pPr>
            <a:r>
              <a:rPr lang="en-US" b="true" sz="2000">
                <a:solidFill>
                  <a:srgbClr val="44219E"/>
                </a:solidFill>
                <a:latin typeface="Canva Sans Bold"/>
                <a:ea typeface="Canva Sans Bold"/>
                <a:cs typeface="Canva Sans Bold"/>
                <a:sym typeface="Canva Sans Bold"/>
              </a:rPr>
              <a:t>0.5 to 0.9</a:t>
            </a:r>
            <a:r>
              <a:rPr lang="en-US" sz="2000">
                <a:solidFill>
                  <a:srgbClr val="000000"/>
                </a:solidFill>
                <a:latin typeface="Canva Sans"/>
                <a:ea typeface="Canva Sans"/>
                <a:cs typeface="Canva Sans"/>
                <a:sym typeface="Canva Sans"/>
              </a:rPr>
              <a:t> → Partially correct or mostly relevant</a:t>
            </a:r>
          </a:p>
        </p:txBody>
      </p:sp>
      <p:sp>
        <p:nvSpPr>
          <p:cNvPr name="TextBox 14" id="14"/>
          <p:cNvSpPr txBox="true"/>
          <p:nvPr/>
        </p:nvSpPr>
        <p:spPr>
          <a:xfrm rot="0">
            <a:off x="9018025" y="5177393"/>
            <a:ext cx="9059142" cy="1054100"/>
          </a:xfrm>
          <a:prstGeom prst="rect">
            <a:avLst/>
          </a:prstGeom>
        </p:spPr>
        <p:txBody>
          <a:bodyPr anchor="t" rtlCol="false" tIns="0" lIns="0" bIns="0" rIns="0">
            <a:spAutoFit/>
          </a:bodyPr>
          <a:lstStyle/>
          <a:p>
            <a:pPr algn="just" marL="431801" indent="-215900" lvl="1">
              <a:lnSpc>
                <a:spcPts val="2800"/>
              </a:lnSpc>
              <a:buFont typeface="Arial"/>
              <a:buChar char="•"/>
            </a:pPr>
            <a:r>
              <a:rPr lang="en-US" b="true" sz="2000">
                <a:solidFill>
                  <a:srgbClr val="44219E"/>
                </a:solidFill>
                <a:latin typeface="Canva Sans Bold"/>
                <a:ea typeface="Canva Sans Bold"/>
                <a:cs typeface="Canva Sans Bold"/>
                <a:sym typeface="Canva Sans Bold"/>
              </a:rPr>
              <a:t>0.1 to 0.49 </a:t>
            </a:r>
            <a:r>
              <a:rPr lang="en-US" sz="2000">
                <a:solidFill>
                  <a:srgbClr val="000000"/>
                </a:solidFill>
                <a:latin typeface="Canva Sans"/>
                <a:ea typeface="Canva Sans"/>
                <a:cs typeface="Canva Sans"/>
                <a:sym typeface="Canva Sans"/>
              </a:rPr>
              <a:t>→ Low relevance or mostly incorrect</a:t>
            </a:r>
          </a:p>
          <a:p>
            <a:pPr algn="just">
              <a:lnSpc>
                <a:spcPts val="2800"/>
              </a:lnSpc>
            </a:pPr>
          </a:p>
          <a:p>
            <a:pPr algn="just" marL="431801" indent="-215900" lvl="1">
              <a:lnSpc>
                <a:spcPts val="2800"/>
              </a:lnSpc>
              <a:buFont typeface="Arial"/>
              <a:buChar char="•"/>
            </a:pPr>
            <a:r>
              <a:rPr lang="en-US" b="true" sz="2000">
                <a:solidFill>
                  <a:srgbClr val="44219E"/>
                </a:solidFill>
                <a:latin typeface="Canva Sans Bold"/>
                <a:ea typeface="Canva Sans Bold"/>
                <a:cs typeface="Canva Sans Bold"/>
                <a:sym typeface="Canva Sans Bold"/>
              </a:rPr>
              <a:t>0.0 </a:t>
            </a:r>
            <a:r>
              <a:rPr lang="en-US" sz="2000">
                <a:solidFill>
                  <a:srgbClr val="000000"/>
                </a:solidFill>
                <a:latin typeface="Canva Sans"/>
                <a:ea typeface="Canva Sans"/>
                <a:cs typeface="Canva Sans"/>
                <a:sym typeface="Canva Sans"/>
              </a:rPr>
              <a:t>→</a:t>
            </a:r>
            <a:r>
              <a:rPr lang="en-US" b="true" sz="2000">
                <a:solidFill>
                  <a:srgbClr val="44219E"/>
                </a:solidFill>
                <a:latin typeface="Canva Sans Bold"/>
                <a:ea typeface="Canva Sans Bold"/>
                <a:cs typeface="Canva Sans Bold"/>
                <a:sym typeface="Canva Sans Bold"/>
              </a:rPr>
              <a:t> </a:t>
            </a:r>
            <a:r>
              <a:rPr lang="en-US" sz="2000">
                <a:solidFill>
                  <a:srgbClr val="000000"/>
                </a:solidFill>
                <a:latin typeface="Canva Sans"/>
                <a:ea typeface="Canva Sans"/>
                <a:cs typeface="Canva Sans"/>
                <a:sym typeface="Canva Sans"/>
              </a:rPr>
              <a:t>Completely unanswered or irrelevant</a:t>
            </a:r>
          </a:p>
        </p:txBody>
      </p:sp>
      <p:grpSp>
        <p:nvGrpSpPr>
          <p:cNvPr name="Group 15" id="15"/>
          <p:cNvGrpSpPr/>
          <p:nvPr/>
        </p:nvGrpSpPr>
        <p:grpSpPr>
          <a:xfrm rot="0">
            <a:off x="6355591" y="7317343"/>
            <a:ext cx="4443090" cy="833160"/>
            <a:chOff x="0" y="0"/>
            <a:chExt cx="1084111" cy="203290"/>
          </a:xfrm>
        </p:grpSpPr>
        <p:sp>
          <p:nvSpPr>
            <p:cNvPr name="Freeform 16" id="16"/>
            <p:cNvSpPr/>
            <p:nvPr/>
          </p:nvSpPr>
          <p:spPr>
            <a:xfrm flipH="false" flipV="false" rot="0">
              <a:off x="0" y="0"/>
              <a:ext cx="1084111" cy="203290"/>
            </a:xfrm>
            <a:custGeom>
              <a:avLst/>
              <a:gdLst/>
              <a:ahLst/>
              <a:cxnLst/>
              <a:rect r="r" b="b" t="t" l="l"/>
              <a:pathLst>
                <a:path h="203290" w="1084111">
                  <a:moveTo>
                    <a:pt x="90608" y="0"/>
                  </a:moveTo>
                  <a:lnTo>
                    <a:pt x="993503" y="0"/>
                  </a:lnTo>
                  <a:cubicBezTo>
                    <a:pt x="1017534" y="0"/>
                    <a:pt x="1040580" y="9546"/>
                    <a:pt x="1057573" y="26538"/>
                  </a:cubicBezTo>
                  <a:cubicBezTo>
                    <a:pt x="1074565" y="43531"/>
                    <a:pt x="1084111" y="66577"/>
                    <a:pt x="1084111" y="90608"/>
                  </a:cubicBezTo>
                  <a:lnTo>
                    <a:pt x="1084111" y="112682"/>
                  </a:lnTo>
                  <a:cubicBezTo>
                    <a:pt x="1084111" y="162724"/>
                    <a:pt x="1043545" y="203290"/>
                    <a:pt x="993503" y="203290"/>
                  </a:cubicBezTo>
                  <a:lnTo>
                    <a:pt x="90608" y="203290"/>
                  </a:lnTo>
                  <a:cubicBezTo>
                    <a:pt x="40567" y="203290"/>
                    <a:pt x="0" y="162724"/>
                    <a:pt x="0" y="112682"/>
                  </a:cubicBezTo>
                  <a:lnTo>
                    <a:pt x="0" y="90608"/>
                  </a:lnTo>
                  <a:cubicBezTo>
                    <a:pt x="0" y="40567"/>
                    <a:pt x="40567" y="0"/>
                    <a:pt x="90608" y="0"/>
                  </a:cubicBezTo>
                  <a:close/>
                </a:path>
              </a:pathLst>
            </a:custGeom>
            <a:gradFill rotWithShape="true">
              <a:gsLst>
                <a:gs pos="0">
                  <a:srgbClr val="3120C4">
                    <a:alpha val="75000"/>
                  </a:srgbClr>
                </a:gs>
                <a:gs pos="100000">
                  <a:srgbClr val="C635C3">
                    <a:alpha val="75000"/>
                  </a:srgbClr>
                </a:gs>
              </a:gsLst>
              <a:lin ang="0"/>
            </a:gradFill>
          </p:spPr>
        </p:sp>
        <p:sp>
          <p:nvSpPr>
            <p:cNvPr name="TextBox 17" id="17"/>
            <p:cNvSpPr txBox="true"/>
            <p:nvPr/>
          </p:nvSpPr>
          <p:spPr>
            <a:xfrm>
              <a:off x="0" y="-38100"/>
              <a:ext cx="1084111" cy="241390"/>
            </a:xfrm>
            <a:prstGeom prst="rect">
              <a:avLst/>
            </a:prstGeom>
          </p:spPr>
          <p:txBody>
            <a:bodyPr anchor="ctr" rtlCol="false" tIns="50800" lIns="50800" bIns="50800" rIns="50800"/>
            <a:lstStyle/>
            <a:p>
              <a:pPr algn="ctr">
                <a:lnSpc>
                  <a:spcPts val="3157"/>
                </a:lnSpc>
              </a:pPr>
              <a:r>
                <a:rPr lang="en-US" b="true" sz="2255" spc="103">
                  <a:solidFill>
                    <a:srgbClr val="FFFFFF">
                      <a:alpha val="74902"/>
                    </a:srgbClr>
                  </a:solidFill>
                  <a:latin typeface="Arial Unicode Bold"/>
                  <a:ea typeface="Arial Unicode Bold"/>
                  <a:cs typeface="Arial Unicode Bold"/>
                  <a:sym typeface="Arial Unicode Bold"/>
                </a:rPr>
                <a:t>Overall accuracy :0.91</a:t>
              </a:r>
            </a:p>
          </p:txBody>
        </p:sp>
      </p:grpSp>
      <p:grpSp>
        <p:nvGrpSpPr>
          <p:cNvPr name="Group 18" id="18"/>
          <p:cNvGrpSpPr>
            <a:grpSpLocks noChangeAspect="true"/>
          </p:cNvGrpSpPr>
          <p:nvPr/>
        </p:nvGrpSpPr>
        <p:grpSpPr>
          <a:xfrm rot="-10800000">
            <a:off x="-1162110" y="3797458"/>
            <a:ext cx="8337436" cy="9569036"/>
            <a:chOff x="0" y="0"/>
            <a:chExt cx="11116581" cy="12758715"/>
          </a:xfrm>
        </p:grpSpPr>
        <p:sp>
          <p:nvSpPr>
            <p:cNvPr name="Freeform 19" id="19"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000125"/>
            <a:ext cx="1163670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Future Work</a:t>
            </a:r>
          </a:p>
        </p:txBody>
      </p:sp>
      <p:sp>
        <p:nvSpPr>
          <p:cNvPr name="Freeform 3" id="3"/>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sp>
        <p:nvSpPr>
          <p:cNvPr name="Freeform 4" id="4"/>
          <p:cNvSpPr/>
          <p:nvPr/>
        </p:nvSpPr>
        <p:spPr>
          <a:xfrm flipH="true" flipV="false" rot="0">
            <a:off x="1028700" y="8066461"/>
            <a:ext cx="6754115" cy="7293113"/>
          </a:xfrm>
          <a:custGeom>
            <a:avLst/>
            <a:gdLst/>
            <a:ahLst/>
            <a:cxnLst/>
            <a:rect r="r" b="b" t="t" l="l"/>
            <a:pathLst>
              <a:path h="7293113" w="6754115">
                <a:moveTo>
                  <a:pt x="6754115" y="0"/>
                </a:moveTo>
                <a:lnTo>
                  <a:pt x="0" y="0"/>
                </a:lnTo>
                <a:lnTo>
                  <a:pt x="0" y="7293113"/>
                </a:lnTo>
                <a:lnTo>
                  <a:pt x="6754115" y="7293113"/>
                </a:lnTo>
                <a:lnTo>
                  <a:pt x="6754115" y="0"/>
                </a:lnTo>
                <a:close/>
              </a:path>
            </a:pathLst>
          </a:custGeom>
          <a:blipFill>
            <a:blip r:embed="rId2"/>
            <a:stretch>
              <a:fillRect l="0" t="0" r="0" b="0"/>
            </a:stretch>
          </a:blipFill>
        </p:spPr>
      </p:sp>
      <p:grpSp>
        <p:nvGrpSpPr>
          <p:cNvPr name="Group 5" id="5"/>
          <p:cNvGrpSpPr/>
          <p:nvPr/>
        </p:nvGrpSpPr>
        <p:grpSpPr>
          <a:xfrm rot="0">
            <a:off x="-150" y="9989720"/>
            <a:ext cx="18288000" cy="297000"/>
            <a:chOff x="0" y="0"/>
            <a:chExt cx="24384000" cy="396000"/>
          </a:xfrm>
        </p:grpSpPr>
        <p:sp>
          <p:nvSpPr>
            <p:cNvPr name="Freeform 6" id="6"/>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7" id="7"/>
          <p:cNvGrpSpPr>
            <a:grpSpLocks noChangeAspect="true"/>
          </p:cNvGrpSpPr>
          <p:nvPr/>
        </p:nvGrpSpPr>
        <p:grpSpPr>
          <a:xfrm rot="0">
            <a:off x="14580598" y="591612"/>
            <a:ext cx="2600392" cy="281876"/>
            <a:chOff x="0" y="0"/>
            <a:chExt cx="3467189" cy="375835"/>
          </a:xfrm>
        </p:grpSpPr>
        <p:sp>
          <p:nvSpPr>
            <p:cNvPr name="Freeform 8" id="8"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sp>
        <p:nvSpPr>
          <p:cNvPr name="TextBox 9" id="9"/>
          <p:cNvSpPr txBox="true"/>
          <p:nvPr/>
        </p:nvSpPr>
        <p:spPr>
          <a:xfrm rot="0">
            <a:off x="1685871" y="5190910"/>
            <a:ext cx="4039439" cy="1433719"/>
          </a:xfrm>
          <a:prstGeom prst="rect">
            <a:avLst/>
          </a:prstGeom>
        </p:spPr>
        <p:txBody>
          <a:bodyPr anchor="t" rtlCol="false" tIns="0" lIns="0" bIns="0" rIns="0">
            <a:spAutoFit/>
          </a:bodyPr>
          <a:lstStyle/>
          <a:p>
            <a:pPr algn="just">
              <a:lnSpc>
                <a:spcPts val="2876"/>
              </a:lnSpc>
              <a:spcBef>
                <a:spcPct val="0"/>
              </a:spcBef>
            </a:pPr>
            <a:r>
              <a:rPr lang="en-US" b="true" sz="2054">
                <a:solidFill>
                  <a:srgbClr val="FFFFFF"/>
                </a:solidFill>
                <a:latin typeface="Canva Sans Bold"/>
                <a:ea typeface="Canva Sans Bold"/>
                <a:cs typeface="Canva Sans Bold"/>
                <a:sym typeface="Canva Sans Bold"/>
              </a:rPr>
              <a:t>Saudi laws are often written</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 in formal legal Arabic,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making them hard to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understand for non-specialists.</a:t>
            </a:r>
          </a:p>
        </p:txBody>
      </p:sp>
      <p:sp>
        <p:nvSpPr>
          <p:cNvPr name="TextBox 10" id="10"/>
          <p:cNvSpPr txBox="true"/>
          <p:nvPr/>
        </p:nvSpPr>
        <p:spPr>
          <a:xfrm rot="0">
            <a:off x="1028700" y="2744532"/>
            <a:ext cx="15829568" cy="6180344"/>
          </a:xfrm>
          <a:prstGeom prst="rect">
            <a:avLst/>
          </a:prstGeom>
        </p:spPr>
        <p:txBody>
          <a:bodyPr anchor="t" rtlCol="false" tIns="0" lIns="0" bIns="0" rIns="0">
            <a:spAutoFit/>
          </a:bodyPr>
          <a:lstStyle/>
          <a:p>
            <a:pPr algn="l">
              <a:lnSpc>
                <a:spcPts val="2701"/>
              </a:lnSpc>
              <a:spcBef>
                <a:spcPct val="0"/>
              </a:spcBef>
            </a:pPr>
            <a:r>
              <a:rPr lang="en-US" b="true" sz="1929">
                <a:solidFill>
                  <a:srgbClr val="44219E"/>
                </a:solidFill>
                <a:latin typeface="Poppins Bold"/>
                <a:ea typeface="Poppins Bold"/>
                <a:cs typeface="Poppins Bold"/>
                <a:sym typeface="Poppins Bold"/>
              </a:rPr>
              <a:t>1. Comprehensive Extraction from </a:t>
            </a:r>
            <a:r>
              <a:rPr lang="ar-EG" b="true" sz="1929">
                <a:solidFill>
                  <a:srgbClr val="44219E"/>
                </a:solidFill>
                <a:latin typeface="Poppins Bold"/>
                <a:ea typeface="Poppins Bold"/>
                <a:cs typeface="Poppins Bold"/>
                <a:sym typeface="Poppins Bold"/>
                <a:rtl val="true"/>
              </a:rPr>
              <a:t>هيئة الخبراء بمجلس الوزراء</a:t>
            </a:r>
          </a:p>
          <a:p>
            <a:pPr algn="l">
              <a:lnSpc>
                <a:spcPts val="2701"/>
              </a:lnSpc>
              <a:spcBef>
                <a:spcPct val="0"/>
              </a:spcBef>
            </a:pPr>
            <a:r>
              <a:rPr lang="en-US" sz="1929">
                <a:solidFill>
                  <a:srgbClr val="000000"/>
                </a:solidFill>
                <a:latin typeface="Poppins"/>
                <a:ea typeface="Poppins"/>
                <a:cs typeface="Poppins"/>
                <a:sym typeface="Poppins"/>
              </a:rPr>
              <a:t>Expand document coverage by extracting and structuring all available legal content and systems issued by the Bureau of Experts.</a:t>
            </a:r>
          </a:p>
          <a:p>
            <a:pPr algn="l">
              <a:lnSpc>
                <a:spcPts val="2701"/>
              </a:lnSpc>
              <a:spcBef>
                <a:spcPct val="0"/>
              </a:spcBef>
            </a:pPr>
          </a:p>
          <a:p>
            <a:pPr algn="l">
              <a:lnSpc>
                <a:spcPts val="2701"/>
              </a:lnSpc>
              <a:spcBef>
                <a:spcPct val="0"/>
              </a:spcBef>
            </a:pPr>
            <a:r>
              <a:rPr lang="en-US" b="true" sz="1929">
                <a:solidFill>
                  <a:srgbClr val="44219E"/>
                </a:solidFill>
                <a:latin typeface="Poppins Bold"/>
                <a:ea typeface="Poppins Bold"/>
                <a:cs typeface="Poppins Bold"/>
                <a:sym typeface="Poppins Bold"/>
              </a:rPr>
              <a:t> 2. Improved Chunking Strategy</a:t>
            </a:r>
          </a:p>
          <a:p>
            <a:pPr algn="l">
              <a:lnSpc>
                <a:spcPts val="2701"/>
              </a:lnSpc>
              <a:spcBef>
                <a:spcPct val="0"/>
              </a:spcBef>
            </a:pPr>
            <a:r>
              <a:rPr lang="en-US" sz="1929">
                <a:solidFill>
                  <a:srgbClr val="000000"/>
                </a:solidFill>
                <a:latin typeface="Poppins"/>
                <a:ea typeface="Poppins"/>
                <a:cs typeface="Poppins"/>
                <a:sym typeface="Poppins"/>
              </a:rPr>
              <a:t>Refine document chunking techniques to preserve semantic coherence and improve retrieval accuracy especially for long legal texts and nested articles.</a:t>
            </a:r>
          </a:p>
          <a:p>
            <a:pPr algn="l">
              <a:lnSpc>
                <a:spcPts val="2701"/>
              </a:lnSpc>
              <a:spcBef>
                <a:spcPct val="0"/>
              </a:spcBef>
            </a:pPr>
          </a:p>
          <a:p>
            <a:pPr algn="l">
              <a:lnSpc>
                <a:spcPts val="2701"/>
              </a:lnSpc>
              <a:spcBef>
                <a:spcPct val="0"/>
              </a:spcBef>
            </a:pPr>
            <a:r>
              <a:rPr lang="en-US" b="true" sz="1929">
                <a:solidFill>
                  <a:srgbClr val="44219E"/>
                </a:solidFill>
                <a:latin typeface="Poppins Bold"/>
                <a:ea typeface="Poppins Bold"/>
                <a:cs typeface="Poppins Bold"/>
                <a:sym typeface="Poppins Bold"/>
              </a:rPr>
              <a:t>3. Support for More Legal Systems</a:t>
            </a:r>
          </a:p>
          <a:p>
            <a:pPr algn="l">
              <a:lnSpc>
                <a:spcPts val="2701"/>
              </a:lnSpc>
              <a:spcBef>
                <a:spcPct val="0"/>
              </a:spcBef>
            </a:pPr>
            <a:r>
              <a:rPr lang="en-US" sz="1929">
                <a:solidFill>
                  <a:srgbClr val="000000"/>
                </a:solidFill>
                <a:latin typeface="Poppins"/>
                <a:ea typeface="Poppins"/>
                <a:cs typeface="Poppins"/>
                <a:sym typeface="Poppins"/>
              </a:rPr>
              <a:t>Scale the pipeline to include additional systems and regulations beyond the current dataset</a:t>
            </a:r>
          </a:p>
          <a:p>
            <a:pPr algn="l">
              <a:lnSpc>
                <a:spcPts val="2701"/>
              </a:lnSpc>
              <a:spcBef>
                <a:spcPct val="0"/>
              </a:spcBef>
            </a:pPr>
          </a:p>
          <a:p>
            <a:pPr algn="l">
              <a:lnSpc>
                <a:spcPts val="2701"/>
              </a:lnSpc>
              <a:spcBef>
                <a:spcPct val="0"/>
              </a:spcBef>
            </a:pPr>
            <a:r>
              <a:rPr lang="en-US" b="true" sz="1929">
                <a:solidFill>
                  <a:srgbClr val="44219E"/>
                </a:solidFill>
                <a:latin typeface="Poppins Bold"/>
                <a:ea typeface="Poppins Bold"/>
                <a:cs typeface="Poppins Bold"/>
                <a:sym typeface="Poppins Bold"/>
              </a:rPr>
              <a:t>4. Advanced File Upload Handling</a:t>
            </a:r>
          </a:p>
          <a:p>
            <a:pPr algn="l">
              <a:lnSpc>
                <a:spcPts val="2701"/>
              </a:lnSpc>
              <a:spcBef>
                <a:spcPct val="0"/>
              </a:spcBef>
            </a:pPr>
            <a:r>
              <a:rPr lang="en-US" sz="1929">
                <a:solidFill>
                  <a:srgbClr val="000000"/>
                </a:solidFill>
                <a:latin typeface="Poppins"/>
                <a:ea typeface="Poppins"/>
                <a:cs typeface="Poppins"/>
                <a:sym typeface="Poppins"/>
              </a:rPr>
              <a:t>Improve parsing, validation, and pre-processing for uploaded legal PDFs, ensuring clean and accurate ingestion across various formats and layouts.</a:t>
            </a:r>
          </a:p>
          <a:p>
            <a:pPr algn="l">
              <a:lnSpc>
                <a:spcPts val="2701"/>
              </a:lnSpc>
              <a:spcBef>
                <a:spcPct val="0"/>
              </a:spcBef>
            </a:pPr>
          </a:p>
          <a:p>
            <a:pPr algn="l">
              <a:lnSpc>
                <a:spcPts val="2701"/>
              </a:lnSpc>
              <a:spcBef>
                <a:spcPct val="0"/>
              </a:spcBef>
            </a:pPr>
          </a:p>
          <a:p>
            <a:pPr algn="l">
              <a:lnSpc>
                <a:spcPts val="2701"/>
              </a:lnSpc>
              <a:spcBef>
                <a:spcPct val="0"/>
              </a:spcBef>
            </a:pPr>
          </a:p>
          <a:p>
            <a:pPr algn="l">
              <a:lnSpc>
                <a:spcPts val="2701"/>
              </a:lnSpc>
              <a:spcBef>
                <a:spcPct val="0"/>
              </a:spcBef>
            </a:pPr>
          </a:p>
        </p:txBody>
      </p:sp>
      <p:grpSp>
        <p:nvGrpSpPr>
          <p:cNvPr name="Group 11" id="11"/>
          <p:cNvGrpSpPr>
            <a:grpSpLocks noChangeAspect="true"/>
          </p:cNvGrpSpPr>
          <p:nvPr/>
        </p:nvGrpSpPr>
        <p:grpSpPr>
          <a:xfrm rot="-10800000">
            <a:off x="-1162110" y="3797458"/>
            <a:ext cx="8337436" cy="9569036"/>
            <a:chOff x="0" y="0"/>
            <a:chExt cx="11116581" cy="12758715"/>
          </a:xfrm>
        </p:grpSpPr>
        <p:sp>
          <p:nvSpPr>
            <p:cNvPr name="Freeform 12" id="12"/>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solidFill>
              <a:srgbClr val="000000">
                <a:alpha val="0"/>
              </a:srgbClr>
            </a:solidFill>
            <a:ln w="12700">
              <a:solidFill>
                <a:srgbClr val="000000"/>
              </a:solidFill>
            </a:ln>
          </p:spPr>
        </p:sp>
      </p:grpSp>
      <p:grpSp>
        <p:nvGrpSpPr>
          <p:cNvPr name="Group 13" id="13"/>
          <p:cNvGrpSpPr>
            <a:grpSpLocks noChangeAspect="true"/>
          </p:cNvGrpSpPr>
          <p:nvPr/>
        </p:nvGrpSpPr>
        <p:grpSpPr>
          <a:xfrm rot="-10800000">
            <a:off x="-1009710" y="3949858"/>
            <a:ext cx="8337436" cy="9569036"/>
            <a:chOff x="0" y="0"/>
            <a:chExt cx="11116581" cy="12758715"/>
          </a:xfrm>
        </p:grpSpPr>
        <p:sp>
          <p:nvSpPr>
            <p:cNvPr name="Freeform 14" id="14"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000125"/>
            <a:ext cx="1163670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Conclusion</a:t>
            </a:r>
          </a:p>
        </p:txBody>
      </p:sp>
      <p:grpSp>
        <p:nvGrpSpPr>
          <p:cNvPr name="Group 3" id="3"/>
          <p:cNvGrpSpPr/>
          <p:nvPr/>
        </p:nvGrpSpPr>
        <p:grpSpPr>
          <a:xfrm rot="0">
            <a:off x="-150" y="9989720"/>
            <a:ext cx="18288000" cy="297000"/>
            <a:chOff x="0" y="0"/>
            <a:chExt cx="24384000" cy="396000"/>
          </a:xfrm>
        </p:grpSpPr>
        <p:sp>
          <p:nvSpPr>
            <p:cNvPr name="Freeform 4" id="4"/>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5" id="5"/>
          <p:cNvGrpSpPr>
            <a:grpSpLocks noChangeAspect="true"/>
          </p:cNvGrpSpPr>
          <p:nvPr/>
        </p:nvGrpSpPr>
        <p:grpSpPr>
          <a:xfrm rot="0">
            <a:off x="14580598" y="591612"/>
            <a:ext cx="2600392" cy="281876"/>
            <a:chOff x="0" y="0"/>
            <a:chExt cx="3467189" cy="375835"/>
          </a:xfrm>
        </p:grpSpPr>
        <p:sp>
          <p:nvSpPr>
            <p:cNvPr name="Freeform 6" id="6"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2"/>
              <a:stretch>
                <a:fillRect l="0" t="0" r="0" b="-11"/>
              </a:stretch>
            </a:blipFill>
          </p:spPr>
        </p:sp>
      </p:grpSp>
      <p:sp>
        <p:nvSpPr>
          <p:cNvPr name="TextBox 7" id="7"/>
          <p:cNvSpPr txBox="true"/>
          <p:nvPr/>
        </p:nvSpPr>
        <p:spPr>
          <a:xfrm rot="0">
            <a:off x="1685871" y="5644527"/>
            <a:ext cx="4039439" cy="1433719"/>
          </a:xfrm>
          <a:prstGeom prst="rect">
            <a:avLst/>
          </a:prstGeom>
        </p:spPr>
        <p:txBody>
          <a:bodyPr anchor="t" rtlCol="false" tIns="0" lIns="0" bIns="0" rIns="0">
            <a:spAutoFit/>
          </a:bodyPr>
          <a:lstStyle/>
          <a:p>
            <a:pPr algn="just">
              <a:lnSpc>
                <a:spcPts val="2876"/>
              </a:lnSpc>
              <a:spcBef>
                <a:spcPct val="0"/>
              </a:spcBef>
            </a:pPr>
            <a:r>
              <a:rPr lang="en-US" b="true" sz="2054">
                <a:solidFill>
                  <a:srgbClr val="FFFFFF"/>
                </a:solidFill>
                <a:latin typeface="Canva Sans Bold"/>
                <a:ea typeface="Canva Sans Bold"/>
                <a:cs typeface="Canva Sans Bold"/>
                <a:sym typeface="Canva Sans Bold"/>
              </a:rPr>
              <a:t>Saudi laws are often written</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 in formal legal Arabic,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making them hard to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understand for non-specialists.</a:t>
            </a:r>
          </a:p>
        </p:txBody>
      </p:sp>
      <p:grpSp>
        <p:nvGrpSpPr>
          <p:cNvPr name="Group 8" id="8"/>
          <p:cNvGrpSpPr>
            <a:grpSpLocks noChangeAspect="true"/>
          </p:cNvGrpSpPr>
          <p:nvPr/>
        </p:nvGrpSpPr>
        <p:grpSpPr>
          <a:xfrm rot="0">
            <a:off x="9143850" y="2998415"/>
            <a:ext cx="8484103" cy="4866379"/>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7814" t="0" r="-7814" b="0"/>
              </a:stretch>
            </a:blipFill>
          </p:spPr>
        </p:sp>
      </p:grpSp>
      <p:sp>
        <p:nvSpPr>
          <p:cNvPr name="TextBox 14" id="14"/>
          <p:cNvSpPr txBox="true"/>
          <p:nvPr/>
        </p:nvSpPr>
        <p:spPr>
          <a:xfrm rot="0">
            <a:off x="1028700" y="3578452"/>
            <a:ext cx="7265832" cy="3989704"/>
          </a:xfrm>
          <a:prstGeom prst="rect">
            <a:avLst/>
          </a:prstGeom>
        </p:spPr>
        <p:txBody>
          <a:bodyPr anchor="t" rtlCol="false" tIns="0" lIns="0" bIns="0" rIns="0">
            <a:spAutoFit/>
          </a:bodyPr>
          <a:lstStyle/>
          <a:p>
            <a:pPr algn="just">
              <a:lnSpc>
                <a:spcPts val="3220"/>
              </a:lnSpc>
            </a:pPr>
            <a:r>
              <a:rPr lang="en-US" sz="2300" b="true">
                <a:solidFill>
                  <a:srgbClr val="002060"/>
                </a:solidFill>
                <a:latin typeface="Canva Sans Bold"/>
                <a:ea typeface="Canva Sans Bold"/>
                <a:cs typeface="Canva Sans Bold"/>
                <a:sym typeface="Canva Sans Bold"/>
              </a:rPr>
              <a:t>Watheeq</a:t>
            </a:r>
            <a:r>
              <a:rPr lang="en-US" sz="2300">
                <a:solidFill>
                  <a:srgbClr val="002060"/>
                </a:solidFill>
                <a:latin typeface="Canva Sans"/>
                <a:ea typeface="Canva Sans"/>
                <a:cs typeface="Canva Sans"/>
                <a:sym typeface="Canva Sans"/>
              </a:rPr>
              <a:t> has successfully </a:t>
            </a:r>
            <a:r>
              <a:rPr lang="en-US" sz="2300">
                <a:solidFill>
                  <a:srgbClr val="002060"/>
                </a:solidFill>
                <a:latin typeface="Canva Sans"/>
                <a:ea typeface="Canva Sans"/>
                <a:cs typeface="Canva Sans"/>
                <a:sym typeface="Canva Sans"/>
              </a:rPr>
              <a:t>demonstrated accurate legal question answering based on six Saudi legal documents, delivering responses in clear and natural Arabic. It maintains high precision by avoiding hallucinations and refusing to answer questions beyond its supported scope, ensuring trustworthy interactions aligned with national legal standards. By simplifying complex legal language for the public, Watheeq contributes to broader legal accessibility and understanding.</a:t>
            </a:r>
          </a:p>
        </p:txBody>
      </p:sp>
      <p:grpSp>
        <p:nvGrpSpPr>
          <p:cNvPr name="Group 15" id="15"/>
          <p:cNvGrpSpPr>
            <a:grpSpLocks noChangeAspect="true"/>
          </p:cNvGrpSpPr>
          <p:nvPr/>
        </p:nvGrpSpPr>
        <p:grpSpPr>
          <a:xfrm rot="-10800000">
            <a:off x="-1162110" y="3797458"/>
            <a:ext cx="8337436" cy="9569036"/>
            <a:chOff x="0" y="0"/>
            <a:chExt cx="11116581" cy="12758715"/>
          </a:xfrm>
        </p:grpSpPr>
        <p:sp>
          <p:nvSpPr>
            <p:cNvPr name="Freeform 16" id="16"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85760" y="-125833"/>
            <a:ext cx="10329760" cy="10538667"/>
          </a:xfrm>
          <a:custGeom>
            <a:avLst/>
            <a:gdLst/>
            <a:ahLst/>
            <a:cxnLst/>
            <a:rect r="r" b="b" t="t" l="l"/>
            <a:pathLst>
              <a:path h="10538667" w="10329760">
                <a:moveTo>
                  <a:pt x="0" y="0"/>
                </a:moveTo>
                <a:lnTo>
                  <a:pt x="10329760" y="0"/>
                </a:lnTo>
                <a:lnTo>
                  <a:pt x="10329760" y="10538666"/>
                </a:lnTo>
                <a:lnTo>
                  <a:pt x="0" y="10538666"/>
                </a:lnTo>
                <a:lnTo>
                  <a:pt x="0" y="0"/>
                </a:lnTo>
                <a:close/>
              </a:path>
            </a:pathLst>
          </a:custGeom>
          <a:blipFill>
            <a:blip r:embed="rId2">
              <a:alphaModFix amt="0"/>
              <a:extLst>
                <a:ext uri="{96DAC541-7B7A-43D3-8B79-37D633B846F1}">
                  <asvg:svgBlip xmlns:asvg="http://schemas.microsoft.com/office/drawing/2016/SVG/main" r:embed="rId3"/>
                </a:ext>
              </a:extLst>
            </a:blip>
            <a:stretch>
              <a:fillRect l="0" t="0" r="-2022" b="0"/>
            </a:stretch>
          </a:blipFill>
        </p:spPr>
      </p:sp>
      <p:sp>
        <p:nvSpPr>
          <p:cNvPr name="Freeform 3" id="3"/>
          <p:cNvSpPr/>
          <p:nvPr/>
        </p:nvSpPr>
        <p:spPr>
          <a:xfrm flipH="false" flipV="false" rot="0">
            <a:off x="9144000" y="-125833"/>
            <a:ext cx="10329760" cy="10538667"/>
          </a:xfrm>
          <a:custGeom>
            <a:avLst/>
            <a:gdLst/>
            <a:ahLst/>
            <a:cxnLst/>
            <a:rect r="r" b="b" t="t" l="l"/>
            <a:pathLst>
              <a:path h="10538667" w="10329760">
                <a:moveTo>
                  <a:pt x="0" y="0"/>
                </a:moveTo>
                <a:lnTo>
                  <a:pt x="10329760" y="0"/>
                </a:lnTo>
                <a:lnTo>
                  <a:pt x="10329760" y="10538666"/>
                </a:lnTo>
                <a:lnTo>
                  <a:pt x="0" y="10538666"/>
                </a:lnTo>
                <a:lnTo>
                  <a:pt x="0" y="0"/>
                </a:lnTo>
                <a:close/>
              </a:path>
            </a:pathLst>
          </a:custGeom>
          <a:blipFill>
            <a:blip r:embed="rId2">
              <a:alphaModFix amt="0"/>
              <a:extLst>
                <a:ext uri="{96DAC541-7B7A-43D3-8B79-37D633B846F1}">
                  <asvg:svgBlip xmlns:asvg="http://schemas.microsoft.com/office/drawing/2016/SVG/main" r:embed="rId3"/>
                </a:ext>
              </a:extLst>
            </a:blip>
            <a:stretch>
              <a:fillRect l="0" t="0" r="-2022" b="0"/>
            </a:stretch>
          </a:blipFill>
        </p:spPr>
      </p:sp>
      <p:sp>
        <p:nvSpPr>
          <p:cNvPr name="TextBox 4" id="4"/>
          <p:cNvSpPr txBox="true"/>
          <p:nvPr/>
        </p:nvSpPr>
        <p:spPr>
          <a:xfrm rot="0">
            <a:off x="1131216" y="546924"/>
            <a:ext cx="10676415" cy="3250534"/>
          </a:xfrm>
          <a:prstGeom prst="rect">
            <a:avLst/>
          </a:prstGeom>
        </p:spPr>
        <p:txBody>
          <a:bodyPr anchor="t" rtlCol="false" tIns="0" lIns="0" bIns="0" rIns="0">
            <a:spAutoFit/>
          </a:bodyPr>
          <a:lstStyle/>
          <a:p>
            <a:pPr algn="just">
              <a:lnSpc>
                <a:spcPts val="12375"/>
              </a:lnSpc>
            </a:pPr>
            <a:r>
              <a:rPr lang="en-US" b="true" sz="10951">
                <a:solidFill>
                  <a:srgbClr val="44219E"/>
                </a:solidFill>
                <a:latin typeface="Poppins Bold"/>
                <a:ea typeface="Poppins Bold"/>
                <a:cs typeface="Poppins Bold"/>
                <a:sym typeface="Poppins Bold"/>
              </a:rPr>
              <a:t>Project Overview</a:t>
            </a:r>
          </a:p>
        </p:txBody>
      </p:sp>
      <p:sp>
        <p:nvSpPr>
          <p:cNvPr name="TextBox 5" id="5"/>
          <p:cNvSpPr txBox="true"/>
          <p:nvPr/>
        </p:nvSpPr>
        <p:spPr>
          <a:xfrm rot="0">
            <a:off x="1131216" y="4861561"/>
            <a:ext cx="7246795" cy="4396739"/>
          </a:xfrm>
          <a:prstGeom prst="rect">
            <a:avLst/>
          </a:prstGeom>
        </p:spPr>
        <p:txBody>
          <a:bodyPr anchor="t" rtlCol="false" tIns="0" lIns="0" bIns="0" rIns="0">
            <a:spAutoFit/>
          </a:bodyPr>
          <a:lstStyle/>
          <a:p>
            <a:pPr algn="just">
              <a:lnSpc>
                <a:spcPts val="3150"/>
              </a:lnSpc>
            </a:pPr>
            <a:r>
              <a:rPr lang="en-US" b="true" sz="2100" spc="21">
                <a:solidFill>
                  <a:srgbClr val="44219E"/>
                </a:solidFill>
                <a:latin typeface="Poppins Bold"/>
                <a:ea typeface="Poppins Bold"/>
                <a:cs typeface="Poppins Bold"/>
                <a:sym typeface="Poppins Bold"/>
              </a:rPr>
              <a:t>W</a:t>
            </a:r>
            <a:r>
              <a:rPr lang="en-US" b="true" sz="2100" spc="21">
                <a:solidFill>
                  <a:srgbClr val="44219E"/>
                </a:solidFill>
                <a:latin typeface="Poppins Bold"/>
                <a:ea typeface="Poppins Bold"/>
                <a:cs typeface="Poppins Bold"/>
                <a:sym typeface="Poppins Bold"/>
              </a:rPr>
              <a:t>atheeq</a:t>
            </a:r>
            <a:r>
              <a:rPr lang="en-US" sz="2100" spc="21">
                <a:solidFill>
                  <a:srgbClr val="44219E"/>
                </a:solidFill>
                <a:latin typeface="Poppins"/>
                <a:ea typeface="Poppins"/>
                <a:cs typeface="Poppins"/>
                <a:sym typeface="Poppins"/>
              </a:rPr>
              <a:t> is a legal assistant chatbot designed to simplify access to Saudi Arabian laws and regulations. Legal documents are often complex and difficult for the general public to interpret. </a:t>
            </a:r>
          </a:p>
          <a:p>
            <a:pPr algn="just">
              <a:lnSpc>
                <a:spcPts val="3150"/>
              </a:lnSpc>
            </a:pPr>
            <a:r>
              <a:rPr lang="en-US" sz="2100" spc="21">
                <a:solidFill>
                  <a:srgbClr val="44219E"/>
                </a:solidFill>
                <a:latin typeface="Poppins"/>
                <a:ea typeface="Poppins"/>
                <a:cs typeface="Poppins"/>
                <a:sym typeface="Poppins"/>
              </a:rPr>
              <a:t>Watheeq helps users understand their rights and obligations by answering legal questions in clear, natural Arabic supporting Saudi Arabia’s digital transformation efforts.</a:t>
            </a:r>
          </a:p>
          <a:p>
            <a:pPr algn="just">
              <a:lnSpc>
                <a:spcPts val="3150"/>
              </a:lnSpc>
            </a:pPr>
          </a:p>
          <a:p>
            <a:pPr algn="just">
              <a:lnSpc>
                <a:spcPts val="3150"/>
              </a:lnSpc>
            </a:pPr>
          </a:p>
          <a:p>
            <a:pPr algn="just">
              <a:lnSpc>
                <a:spcPts val="3150"/>
              </a:lnSpc>
            </a:pPr>
          </a:p>
        </p:txBody>
      </p:sp>
      <p:grpSp>
        <p:nvGrpSpPr>
          <p:cNvPr name="Group 6" id="6"/>
          <p:cNvGrpSpPr/>
          <p:nvPr/>
        </p:nvGrpSpPr>
        <p:grpSpPr>
          <a:xfrm rot="0">
            <a:off x="9144000" y="2551188"/>
            <a:ext cx="10329760" cy="5760832"/>
            <a:chOff x="0" y="0"/>
            <a:chExt cx="2720595" cy="1517256"/>
          </a:xfrm>
        </p:grpSpPr>
        <p:sp>
          <p:nvSpPr>
            <p:cNvPr name="Freeform 7" id="7"/>
            <p:cNvSpPr/>
            <p:nvPr/>
          </p:nvSpPr>
          <p:spPr>
            <a:xfrm flipH="false" flipV="false" rot="0">
              <a:off x="0" y="0"/>
              <a:ext cx="2720595" cy="1517256"/>
            </a:xfrm>
            <a:custGeom>
              <a:avLst/>
              <a:gdLst/>
              <a:ahLst/>
              <a:cxnLst/>
              <a:rect r="r" b="b" t="t" l="l"/>
              <a:pathLst>
                <a:path h="1517256" w="2720595">
                  <a:moveTo>
                    <a:pt x="54712" y="0"/>
                  </a:moveTo>
                  <a:lnTo>
                    <a:pt x="2665884" y="0"/>
                  </a:lnTo>
                  <a:cubicBezTo>
                    <a:pt x="2696100" y="0"/>
                    <a:pt x="2720595" y="24495"/>
                    <a:pt x="2720595" y="54712"/>
                  </a:cubicBezTo>
                  <a:lnTo>
                    <a:pt x="2720595" y="1462544"/>
                  </a:lnTo>
                  <a:cubicBezTo>
                    <a:pt x="2720595" y="1492761"/>
                    <a:pt x="2696100" y="1517256"/>
                    <a:pt x="2665884" y="1517256"/>
                  </a:cubicBezTo>
                  <a:lnTo>
                    <a:pt x="54712" y="1517256"/>
                  </a:lnTo>
                  <a:cubicBezTo>
                    <a:pt x="24495" y="1517256"/>
                    <a:pt x="0" y="1492761"/>
                    <a:pt x="0" y="1462544"/>
                  </a:cubicBezTo>
                  <a:lnTo>
                    <a:pt x="0" y="54712"/>
                  </a:lnTo>
                  <a:cubicBezTo>
                    <a:pt x="0" y="24495"/>
                    <a:pt x="24495" y="0"/>
                    <a:pt x="54712" y="0"/>
                  </a:cubicBezTo>
                  <a:close/>
                </a:path>
              </a:pathLst>
            </a:custGeom>
            <a:gradFill rotWithShape="true">
              <a:gsLst>
                <a:gs pos="0">
                  <a:srgbClr val="4E31FF">
                    <a:alpha val="100000"/>
                  </a:srgbClr>
                </a:gs>
                <a:gs pos="100000">
                  <a:srgbClr val="E441FF">
                    <a:alpha val="100000"/>
                  </a:srgbClr>
                </a:gs>
              </a:gsLst>
              <a:lin ang="0"/>
            </a:gradFill>
          </p:spPr>
        </p:sp>
        <p:sp>
          <p:nvSpPr>
            <p:cNvPr name="TextBox 8" id="8"/>
            <p:cNvSpPr txBox="true"/>
            <p:nvPr/>
          </p:nvSpPr>
          <p:spPr>
            <a:xfrm>
              <a:off x="0" y="-38100"/>
              <a:ext cx="2720595" cy="1555356"/>
            </a:xfrm>
            <a:prstGeom prst="rect">
              <a:avLst/>
            </a:prstGeom>
          </p:spPr>
          <p:txBody>
            <a:bodyPr anchor="ctr" rtlCol="false" tIns="50800" lIns="50800" bIns="50800" rIns="50800"/>
            <a:lstStyle/>
            <a:p>
              <a:pPr algn="ctr">
                <a:lnSpc>
                  <a:spcPts val="2876"/>
                </a:lnSpc>
              </a:pPr>
            </a:p>
          </p:txBody>
        </p:sp>
      </p:grpSp>
      <p:grpSp>
        <p:nvGrpSpPr>
          <p:cNvPr name="Group 9" id="9"/>
          <p:cNvGrpSpPr>
            <a:grpSpLocks noChangeAspect="true"/>
          </p:cNvGrpSpPr>
          <p:nvPr/>
        </p:nvGrpSpPr>
        <p:grpSpPr>
          <a:xfrm rot="-10800000">
            <a:off x="-1162110" y="3797458"/>
            <a:ext cx="8337436" cy="9569036"/>
            <a:chOff x="0" y="0"/>
            <a:chExt cx="11116581" cy="12758715"/>
          </a:xfrm>
        </p:grpSpPr>
        <p:sp>
          <p:nvSpPr>
            <p:cNvPr name="Freeform 10" id="10"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grpSp>
        <p:nvGrpSpPr>
          <p:cNvPr name="Group 11" id="11"/>
          <p:cNvGrpSpPr/>
          <p:nvPr/>
        </p:nvGrpSpPr>
        <p:grpSpPr>
          <a:xfrm rot="0">
            <a:off x="-150" y="9989720"/>
            <a:ext cx="18288000" cy="297000"/>
            <a:chOff x="0" y="0"/>
            <a:chExt cx="24384000" cy="396000"/>
          </a:xfrm>
        </p:grpSpPr>
        <p:sp>
          <p:nvSpPr>
            <p:cNvPr name="Freeform 12" id="12"/>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13" id="13"/>
          <p:cNvGrpSpPr>
            <a:grpSpLocks noChangeAspect="true"/>
          </p:cNvGrpSpPr>
          <p:nvPr/>
        </p:nvGrpSpPr>
        <p:grpSpPr>
          <a:xfrm rot="0">
            <a:off x="14580598" y="591612"/>
            <a:ext cx="2600392" cy="281876"/>
            <a:chOff x="0" y="0"/>
            <a:chExt cx="3467189" cy="375835"/>
          </a:xfrm>
        </p:grpSpPr>
        <p:sp>
          <p:nvSpPr>
            <p:cNvPr name="Freeform 14" id="14"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5"/>
              <a:stretch>
                <a:fillRect l="0" t="0" r="0" b="-11"/>
              </a:stretch>
            </a:blipFill>
          </p:spPr>
        </p:sp>
      </p:grpSp>
      <p:grpSp>
        <p:nvGrpSpPr>
          <p:cNvPr name="Group 15" id="15"/>
          <p:cNvGrpSpPr>
            <a:grpSpLocks noChangeAspect="true"/>
          </p:cNvGrpSpPr>
          <p:nvPr/>
        </p:nvGrpSpPr>
        <p:grpSpPr>
          <a:xfrm rot="0">
            <a:off x="9350098" y="2995321"/>
            <a:ext cx="8937752" cy="5126586"/>
            <a:chOff x="0" y="0"/>
            <a:chExt cx="7981950" cy="4578350"/>
          </a:xfrm>
        </p:grpSpPr>
        <p:sp>
          <p:nvSpPr>
            <p:cNvPr name="Freeform 16" id="1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7" id="1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8" id="1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9" id="1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0" id="2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7814" t="0" r="-7814"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00125"/>
            <a:ext cx="15422247"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Motivation Behind Watheeq</a:t>
            </a:r>
          </a:p>
        </p:txBody>
      </p:sp>
      <p:sp>
        <p:nvSpPr>
          <p:cNvPr name="Freeform 3" id="3"/>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sp>
        <p:nvSpPr>
          <p:cNvPr name="Freeform 4" id="4"/>
          <p:cNvSpPr/>
          <p:nvPr/>
        </p:nvSpPr>
        <p:spPr>
          <a:xfrm flipH="true" flipV="false" rot="0">
            <a:off x="1028700" y="8066461"/>
            <a:ext cx="6754115" cy="7293113"/>
          </a:xfrm>
          <a:custGeom>
            <a:avLst/>
            <a:gdLst/>
            <a:ahLst/>
            <a:cxnLst/>
            <a:rect r="r" b="b" t="t" l="l"/>
            <a:pathLst>
              <a:path h="7293113" w="6754115">
                <a:moveTo>
                  <a:pt x="6754115" y="0"/>
                </a:moveTo>
                <a:lnTo>
                  <a:pt x="0" y="0"/>
                </a:lnTo>
                <a:lnTo>
                  <a:pt x="0" y="7293113"/>
                </a:lnTo>
                <a:lnTo>
                  <a:pt x="6754115" y="7293113"/>
                </a:lnTo>
                <a:lnTo>
                  <a:pt x="6754115" y="0"/>
                </a:lnTo>
                <a:close/>
              </a:path>
            </a:pathLst>
          </a:custGeom>
          <a:blipFill>
            <a:blip r:embed="rId2"/>
            <a:stretch>
              <a:fillRect l="0" t="0" r="0" b="0"/>
            </a:stretch>
          </a:blipFill>
        </p:spPr>
      </p:sp>
      <p:grpSp>
        <p:nvGrpSpPr>
          <p:cNvPr name="Group 5" id="5"/>
          <p:cNvGrpSpPr/>
          <p:nvPr/>
        </p:nvGrpSpPr>
        <p:grpSpPr>
          <a:xfrm rot="0">
            <a:off x="-150" y="9989720"/>
            <a:ext cx="18288000" cy="297000"/>
            <a:chOff x="0" y="0"/>
            <a:chExt cx="24384000" cy="396000"/>
          </a:xfrm>
        </p:grpSpPr>
        <p:sp>
          <p:nvSpPr>
            <p:cNvPr name="Freeform 6" id="6"/>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7" id="7"/>
          <p:cNvGrpSpPr>
            <a:grpSpLocks noChangeAspect="true"/>
          </p:cNvGrpSpPr>
          <p:nvPr/>
        </p:nvGrpSpPr>
        <p:grpSpPr>
          <a:xfrm rot="0">
            <a:off x="14580598" y="591612"/>
            <a:ext cx="2600392" cy="281876"/>
            <a:chOff x="0" y="0"/>
            <a:chExt cx="3467189" cy="375835"/>
          </a:xfrm>
        </p:grpSpPr>
        <p:sp>
          <p:nvSpPr>
            <p:cNvPr name="Freeform 8" id="8"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grpSp>
        <p:nvGrpSpPr>
          <p:cNvPr name="Group 9" id="9"/>
          <p:cNvGrpSpPr/>
          <p:nvPr/>
        </p:nvGrpSpPr>
        <p:grpSpPr>
          <a:xfrm rot="0">
            <a:off x="1625193" y="3923594"/>
            <a:ext cx="3590036" cy="833160"/>
            <a:chOff x="0" y="0"/>
            <a:chExt cx="875966" cy="203290"/>
          </a:xfrm>
        </p:grpSpPr>
        <p:sp>
          <p:nvSpPr>
            <p:cNvPr name="Freeform 10" id="10"/>
            <p:cNvSpPr/>
            <p:nvPr/>
          </p:nvSpPr>
          <p:spPr>
            <a:xfrm flipH="false" flipV="false" rot="0">
              <a:off x="0" y="0"/>
              <a:ext cx="875966" cy="203290"/>
            </a:xfrm>
            <a:custGeom>
              <a:avLst/>
              <a:gdLst/>
              <a:ahLst/>
              <a:cxnLst/>
              <a:rect r="r" b="b" t="t" l="l"/>
              <a:pathLst>
                <a:path h="203290" w="875966">
                  <a:moveTo>
                    <a:pt x="101645" y="0"/>
                  </a:moveTo>
                  <a:lnTo>
                    <a:pt x="774321" y="0"/>
                  </a:lnTo>
                  <a:cubicBezTo>
                    <a:pt x="830458" y="0"/>
                    <a:pt x="875966" y="45508"/>
                    <a:pt x="875966" y="101645"/>
                  </a:cubicBezTo>
                  <a:lnTo>
                    <a:pt x="875966" y="101645"/>
                  </a:lnTo>
                  <a:cubicBezTo>
                    <a:pt x="875966" y="157782"/>
                    <a:pt x="830458" y="203290"/>
                    <a:pt x="774321" y="203290"/>
                  </a:cubicBezTo>
                  <a:lnTo>
                    <a:pt x="101645" y="203290"/>
                  </a:lnTo>
                  <a:cubicBezTo>
                    <a:pt x="45508" y="203290"/>
                    <a:pt x="0" y="157782"/>
                    <a:pt x="0" y="101645"/>
                  </a:cubicBezTo>
                  <a:lnTo>
                    <a:pt x="0" y="101645"/>
                  </a:lnTo>
                  <a:cubicBezTo>
                    <a:pt x="0" y="45508"/>
                    <a:pt x="45508" y="0"/>
                    <a:pt x="101645" y="0"/>
                  </a:cubicBezTo>
                  <a:close/>
                </a:path>
              </a:pathLst>
            </a:custGeom>
            <a:gradFill rotWithShape="true">
              <a:gsLst>
                <a:gs pos="0">
                  <a:srgbClr val="3120C4">
                    <a:alpha val="76000"/>
                  </a:srgbClr>
                </a:gs>
                <a:gs pos="100000">
                  <a:srgbClr val="C635C3">
                    <a:alpha val="76000"/>
                  </a:srgbClr>
                </a:gs>
              </a:gsLst>
              <a:lin ang="0"/>
            </a:gradFill>
          </p:spPr>
        </p:sp>
        <p:sp>
          <p:nvSpPr>
            <p:cNvPr name="TextBox 11" id="11"/>
            <p:cNvSpPr txBox="true"/>
            <p:nvPr/>
          </p:nvSpPr>
          <p:spPr>
            <a:xfrm>
              <a:off x="0" y="-38100"/>
              <a:ext cx="875966" cy="241390"/>
            </a:xfrm>
            <a:prstGeom prst="rect">
              <a:avLst/>
            </a:prstGeom>
          </p:spPr>
          <p:txBody>
            <a:bodyPr anchor="ctr" rtlCol="false" tIns="50800" lIns="50800" bIns="50800" rIns="50800"/>
            <a:lstStyle/>
            <a:p>
              <a:pPr algn="ctr">
                <a:lnSpc>
                  <a:spcPts val="2737"/>
                </a:lnSpc>
              </a:pPr>
            </a:p>
          </p:txBody>
        </p:sp>
      </p:grpSp>
      <p:grpSp>
        <p:nvGrpSpPr>
          <p:cNvPr name="Group 12" id="12"/>
          <p:cNvGrpSpPr/>
          <p:nvPr/>
        </p:nvGrpSpPr>
        <p:grpSpPr>
          <a:xfrm rot="0">
            <a:off x="6944805" y="3923594"/>
            <a:ext cx="3590036" cy="833160"/>
            <a:chOff x="0" y="0"/>
            <a:chExt cx="875966" cy="203290"/>
          </a:xfrm>
        </p:grpSpPr>
        <p:sp>
          <p:nvSpPr>
            <p:cNvPr name="Freeform 13" id="13"/>
            <p:cNvSpPr/>
            <p:nvPr/>
          </p:nvSpPr>
          <p:spPr>
            <a:xfrm flipH="false" flipV="false" rot="0">
              <a:off x="0" y="0"/>
              <a:ext cx="875966" cy="203290"/>
            </a:xfrm>
            <a:custGeom>
              <a:avLst/>
              <a:gdLst/>
              <a:ahLst/>
              <a:cxnLst/>
              <a:rect r="r" b="b" t="t" l="l"/>
              <a:pathLst>
                <a:path h="203290" w="875966">
                  <a:moveTo>
                    <a:pt x="101645" y="0"/>
                  </a:moveTo>
                  <a:lnTo>
                    <a:pt x="774321" y="0"/>
                  </a:lnTo>
                  <a:cubicBezTo>
                    <a:pt x="830458" y="0"/>
                    <a:pt x="875966" y="45508"/>
                    <a:pt x="875966" y="101645"/>
                  </a:cubicBezTo>
                  <a:lnTo>
                    <a:pt x="875966" y="101645"/>
                  </a:lnTo>
                  <a:cubicBezTo>
                    <a:pt x="875966" y="157782"/>
                    <a:pt x="830458" y="203290"/>
                    <a:pt x="774321" y="203290"/>
                  </a:cubicBezTo>
                  <a:lnTo>
                    <a:pt x="101645" y="203290"/>
                  </a:lnTo>
                  <a:cubicBezTo>
                    <a:pt x="45508" y="203290"/>
                    <a:pt x="0" y="157782"/>
                    <a:pt x="0" y="101645"/>
                  </a:cubicBezTo>
                  <a:lnTo>
                    <a:pt x="0" y="101645"/>
                  </a:lnTo>
                  <a:cubicBezTo>
                    <a:pt x="0" y="45508"/>
                    <a:pt x="45508" y="0"/>
                    <a:pt x="101645" y="0"/>
                  </a:cubicBezTo>
                  <a:close/>
                </a:path>
              </a:pathLst>
            </a:custGeom>
            <a:gradFill rotWithShape="true">
              <a:gsLst>
                <a:gs pos="0">
                  <a:srgbClr val="3120C4">
                    <a:alpha val="75000"/>
                  </a:srgbClr>
                </a:gs>
                <a:gs pos="100000">
                  <a:srgbClr val="C635C3">
                    <a:alpha val="75000"/>
                  </a:srgbClr>
                </a:gs>
              </a:gsLst>
              <a:lin ang="0"/>
            </a:gradFill>
          </p:spPr>
        </p:sp>
        <p:sp>
          <p:nvSpPr>
            <p:cNvPr name="TextBox 14" id="14"/>
            <p:cNvSpPr txBox="true"/>
            <p:nvPr/>
          </p:nvSpPr>
          <p:spPr>
            <a:xfrm>
              <a:off x="0" y="-38100"/>
              <a:ext cx="875966" cy="241390"/>
            </a:xfrm>
            <a:prstGeom prst="rect">
              <a:avLst/>
            </a:prstGeom>
          </p:spPr>
          <p:txBody>
            <a:bodyPr anchor="ctr" rtlCol="false" tIns="50800" lIns="50800" bIns="50800" rIns="50800"/>
            <a:lstStyle/>
            <a:p>
              <a:pPr algn="ctr">
                <a:lnSpc>
                  <a:spcPts val="2737"/>
                </a:lnSpc>
              </a:pPr>
            </a:p>
          </p:txBody>
        </p:sp>
      </p:grpSp>
      <p:grpSp>
        <p:nvGrpSpPr>
          <p:cNvPr name="Group 15" id="15"/>
          <p:cNvGrpSpPr/>
          <p:nvPr/>
        </p:nvGrpSpPr>
        <p:grpSpPr>
          <a:xfrm rot="0">
            <a:off x="12264417" y="3923594"/>
            <a:ext cx="3590036" cy="833160"/>
            <a:chOff x="0" y="0"/>
            <a:chExt cx="875966" cy="203290"/>
          </a:xfrm>
        </p:grpSpPr>
        <p:sp>
          <p:nvSpPr>
            <p:cNvPr name="Freeform 16" id="16"/>
            <p:cNvSpPr/>
            <p:nvPr/>
          </p:nvSpPr>
          <p:spPr>
            <a:xfrm flipH="false" flipV="false" rot="0">
              <a:off x="0" y="0"/>
              <a:ext cx="875966" cy="203290"/>
            </a:xfrm>
            <a:custGeom>
              <a:avLst/>
              <a:gdLst/>
              <a:ahLst/>
              <a:cxnLst/>
              <a:rect r="r" b="b" t="t" l="l"/>
              <a:pathLst>
                <a:path h="203290" w="875966">
                  <a:moveTo>
                    <a:pt x="101645" y="0"/>
                  </a:moveTo>
                  <a:lnTo>
                    <a:pt x="774321" y="0"/>
                  </a:lnTo>
                  <a:cubicBezTo>
                    <a:pt x="830458" y="0"/>
                    <a:pt x="875966" y="45508"/>
                    <a:pt x="875966" y="101645"/>
                  </a:cubicBezTo>
                  <a:lnTo>
                    <a:pt x="875966" y="101645"/>
                  </a:lnTo>
                  <a:cubicBezTo>
                    <a:pt x="875966" y="157782"/>
                    <a:pt x="830458" y="203290"/>
                    <a:pt x="774321" y="203290"/>
                  </a:cubicBezTo>
                  <a:lnTo>
                    <a:pt x="101645" y="203290"/>
                  </a:lnTo>
                  <a:cubicBezTo>
                    <a:pt x="45508" y="203290"/>
                    <a:pt x="0" y="157782"/>
                    <a:pt x="0" y="101645"/>
                  </a:cubicBezTo>
                  <a:lnTo>
                    <a:pt x="0" y="101645"/>
                  </a:lnTo>
                  <a:cubicBezTo>
                    <a:pt x="0" y="45508"/>
                    <a:pt x="45508" y="0"/>
                    <a:pt x="101645" y="0"/>
                  </a:cubicBezTo>
                  <a:close/>
                </a:path>
              </a:pathLst>
            </a:custGeom>
            <a:gradFill rotWithShape="true">
              <a:gsLst>
                <a:gs pos="0">
                  <a:srgbClr val="3120C4">
                    <a:alpha val="76000"/>
                  </a:srgbClr>
                </a:gs>
                <a:gs pos="100000">
                  <a:srgbClr val="C635C3">
                    <a:alpha val="76000"/>
                  </a:srgbClr>
                </a:gs>
              </a:gsLst>
              <a:lin ang="0"/>
            </a:gradFill>
          </p:spPr>
        </p:sp>
        <p:sp>
          <p:nvSpPr>
            <p:cNvPr name="TextBox 17" id="17"/>
            <p:cNvSpPr txBox="true"/>
            <p:nvPr/>
          </p:nvSpPr>
          <p:spPr>
            <a:xfrm>
              <a:off x="0" y="-38100"/>
              <a:ext cx="875966" cy="241390"/>
            </a:xfrm>
            <a:prstGeom prst="rect">
              <a:avLst/>
            </a:prstGeom>
          </p:spPr>
          <p:txBody>
            <a:bodyPr anchor="ctr" rtlCol="false" tIns="50800" lIns="50800" bIns="50800" rIns="50800"/>
            <a:lstStyle/>
            <a:p>
              <a:pPr algn="ctr">
                <a:lnSpc>
                  <a:spcPts val="2737"/>
                </a:lnSpc>
              </a:pPr>
            </a:p>
          </p:txBody>
        </p:sp>
      </p:grpSp>
      <p:sp>
        <p:nvSpPr>
          <p:cNvPr name="TextBox 18" id="18"/>
          <p:cNvSpPr txBox="true"/>
          <p:nvPr/>
        </p:nvSpPr>
        <p:spPr>
          <a:xfrm rot="0">
            <a:off x="7545775" y="3947164"/>
            <a:ext cx="2388096" cy="728869"/>
          </a:xfrm>
          <a:prstGeom prst="rect">
            <a:avLst/>
          </a:prstGeom>
        </p:spPr>
        <p:txBody>
          <a:bodyPr anchor="t" rtlCol="false" tIns="0" lIns="0" bIns="0" rIns="0">
            <a:spAutoFit/>
          </a:bodyPr>
          <a:lstStyle/>
          <a:p>
            <a:pPr algn="ctr">
              <a:lnSpc>
                <a:spcPts val="2876"/>
              </a:lnSpc>
              <a:spcBef>
                <a:spcPct val="0"/>
              </a:spcBef>
            </a:pPr>
            <a:r>
              <a:rPr lang="en-US" b="true" sz="2054">
                <a:solidFill>
                  <a:srgbClr val="FFFFFF"/>
                </a:solidFill>
                <a:latin typeface="Poppins Bold"/>
                <a:ea typeface="Poppins Bold"/>
                <a:cs typeface="Poppins Bold"/>
                <a:sym typeface="Poppins Bold"/>
              </a:rPr>
              <a:t>Time-Consuming</a:t>
            </a:r>
          </a:p>
          <a:p>
            <a:pPr algn="ctr">
              <a:lnSpc>
                <a:spcPts val="2876"/>
              </a:lnSpc>
              <a:spcBef>
                <a:spcPct val="0"/>
              </a:spcBef>
            </a:pPr>
            <a:r>
              <a:rPr lang="en-US" b="true" sz="2054">
                <a:solidFill>
                  <a:srgbClr val="FFFFFF"/>
                </a:solidFill>
                <a:latin typeface="Poppins Bold"/>
                <a:ea typeface="Poppins Bold"/>
                <a:cs typeface="Poppins Bold"/>
                <a:sym typeface="Poppins Bold"/>
              </a:rPr>
              <a:t> Legal Research</a:t>
            </a:r>
          </a:p>
        </p:txBody>
      </p:sp>
      <p:sp>
        <p:nvSpPr>
          <p:cNvPr name="TextBox 19" id="19"/>
          <p:cNvSpPr txBox="true"/>
          <p:nvPr/>
        </p:nvSpPr>
        <p:spPr>
          <a:xfrm rot="0">
            <a:off x="12830366" y="3956689"/>
            <a:ext cx="2598241" cy="728869"/>
          </a:xfrm>
          <a:prstGeom prst="rect">
            <a:avLst/>
          </a:prstGeom>
        </p:spPr>
        <p:txBody>
          <a:bodyPr anchor="t" rtlCol="false" tIns="0" lIns="0" bIns="0" rIns="0">
            <a:spAutoFit/>
          </a:bodyPr>
          <a:lstStyle/>
          <a:p>
            <a:pPr algn="ctr">
              <a:lnSpc>
                <a:spcPts val="2876"/>
              </a:lnSpc>
              <a:spcBef>
                <a:spcPct val="0"/>
              </a:spcBef>
            </a:pPr>
            <a:r>
              <a:rPr lang="en-US" b="true" sz="2054">
                <a:solidFill>
                  <a:srgbClr val="FFFFFF"/>
                </a:solidFill>
                <a:latin typeface="Poppins Bold"/>
                <a:ea typeface="Poppins Bold"/>
                <a:cs typeface="Poppins Bold"/>
                <a:sym typeface="Poppins Bold"/>
              </a:rPr>
              <a:t>Lack of Centralized </a:t>
            </a:r>
          </a:p>
          <a:p>
            <a:pPr algn="ctr">
              <a:lnSpc>
                <a:spcPts val="2876"/>
              </a:lnSpc>
              <a:spcBef>
                <a:spcPct val="0"/>
              </a:spcBef>
            </a:pPr>
            <a:r>
              <a:rPr lang="en-US" b="true" sz="2054">
                <a:solidFill>
                  <a:srgbClr val="FFFFFF"/>
                </a:solidFill>
                <a:latin typeface="Poppins Bold"/>
                <a:ea typeface="Poppins Bold"/>
                <a:cs typeface="Poppins Bold"/>
                <a:sym typeface="Poppins Bold"/>
              </a:rPr>
              <a:t>Access</a:t>
            </a:r>
          </a:p>
        </p:txBody>
      </p:sp>
      <p:sp>
        <p:nvSpPr>
          <p:cNvPr name="TextBox 20" id="20"/>
          <p:cNvSpPr txBox="true"/>
          <p:nvPr/>
        </p:nvSpPr>
        <p:spPr>
          <a:xfrm rot="0">
            <a:off x="1733737" y="4128139"/>
            <a:ext cx="3382268" cy="366919"/>
          </a:xfrm>
          <a:prstGeom prst="rect">
            <a:avLst/>
          </a:prstGeom>
        </p:spPr>
        <p:txBody>
          <a:bodyPr anchor="t" rtlCol="false" tIns="0" lIns="0" bIns="0" rIns="0">
            <a:spAutoFit/>
          </a:bodyPr>
          <a:lstStyle/>
          <a:p>
            <a:pPr algn="ctr">
              <a:lnSpc>
                <a:spcPts val="2876"/>
              </a:lnSpc>
              <a:spcBef>
                <a:spcPct val="0"/>
              </a:spcBef>
            </a:pPr>
            <a:r>
              <a:rPr lang="en-US" b="true" sz="2054">
                <a:solidFill>
                  <a:srgbClr val="FFFFFF"/>
                </a:solidFill>
                <a:latin typeface="Poppins Bold"/>
                <a:ea typeface="Poppins Bold"/>
                <a:cs typeface="Poppins Bold"/>
                <a:sym typeface="Poppins Bold"/>
              </a:rPr>
              <a:t>Complex Legal Language</a:t>
            </a:r>
          </a:p>
        </p:txBody>
      </p:sp>
      <p:sp>
        <p:nvSpPr>
          <p:cNvPr name="TextBox 21" id="21"/>
          <p:cNvSpPr txBox="true"/>
          <p:nvPr/>
        </p:nvSpPr>
        <p:spPr>
          <a:xfrm rot="0">
            <a:off x="1872429" y="4906420"/>
            <a:ext cx="3243660" cy="1446348"/>
          </a:xfrm>
          <a:prstGeom prst="rect">
            <a:avLst/>
          </a:prstGeom>
        </p:spPr>
        <p:txBody>
          <a:bodyPr anchor="t" rtlCol="false" tIns="0" lIns="0" bIns="0" rIns="0">
            <a:spAutoFit/>
          </a:bodyPr>
          <a:lstStyle/>
          <a:p>
            <a:pPr algn="l">
              <a:lnSpc>
                <a:spcPts val="2313"/>
              </a:lnSpc>
            </a:pPr>
            <a:r>
              <a:rPr lang="en-US" sz="1793">
                <a:solidFill>
                  <a:srgbClr val="000000"/>
                </a:solidFill>
                <a:latin typeface="Poppins"/>
                <a:ea typeface="Poppins"/>
                <a:cs typeface="Poppins"/>
                <a:sym typeface="Poppins"/>
              </a:rPr>
              <a:t>Saudi laws are often written</a:t>
            </a:r>
          </a:p>
          <a:p>
            <a:pPr algn="l">
              <a:lnSpc>
                <a:spcPts val="2313"/>
              </a:lnSpc>
            </a:pPr>
            <a:r>
              <a:rPr lang="en-US" sz="1793">
                <a:solidFill>
                  <a:srgbClr val="000000"/>
                </a:solidFill>
                <a:latin typeface="Poppins"/>
                <a:ea typeface="Poppins"/>
                <a:cs typeface="Poppins"/>
                <a:sym typeface="Poppins"/>
              </a:rPr>
              <a:t> in formal legal Arabic, </a:t>
            </a:r>
          </a:p>
          <a:p>
            <a:pPr algn="l">
              <a:lnSpc>
                <a:spcPts val="2313"/>
              </a:lnSpc>
            </a:pPr>
            <a:r>
              <a:rPr lang="en-US" sz="1793">
                <a:solidFill>
                  <a:srgbClr val="000000"/>
                </a:solidFill>
                <a:latin typeface="Poppins"/>
                <a:ea typeface="Poppins"/>
                <a:cs typeface="Poppins"/>
                <a:sym typeface="Poppins"/>
              </a:rPr>
              <a:t>making them hard to </a:t>
            </a:r>
          </a:p>
          <a:p>
            <a:pPr algn="l">
              <a:lnSpc>
                <a:spcPts val="2313"/>
              </a:lnSpc>
            </a:pPr>
            <a:r>
              <a:rPr lang="en-US" sz="1793">
                <a:solidFill>
                  <a:srgbClr val="000000"/>
                </a:solidFill>
                <a:latin typeface="Poppins"/>
                <a:ea typeface="Poppins"/>
                <a:cs typeface="Poppins"/>
                <a:sym typeface="Poppins"/>
              </a:rPr>
              <a:t>understand for non-specialists.</a:t>
            </a:r>
          </a:p>
        </p:txBody>
      </p:sp>
      <p:sp>
        <p:nvSpPr>
          <p:cNvPr name="TextBox 22" id="22"/>
          <p:cNvSpPr txBox="true"/>
          <p:nvPr/>
        </p:nvSpPr>
        <p:spPr>
          <a:xfrm rot="0">
            <a:off x="7301421" y="4906420"/>
            <a:ext cx="3243660" cy="1446348"/>
          </a:xfrm>
          <a:prstGeom prst="rect">
            <a:avLst/>
          </a:prstGeom>
        </p:spPr>
        <p:txBody>
          <a:bodyPr anchor="t" rtlCol="false" tIns="0" lIns="0" bIns="0" rIns="0">
            <a:spAutoFit/>
          </a:bodyPr>
          <a:lstStyle/>
          <a:p>
            <a:pPr algn="l">
              <a:lnSpc>
                <a:spcPts val="2313"/>
              </a:lnSpc>
            </a:pPr>
            <a:r>
              <a:rPr lang="en-US" sz="1793">
                <a:solidFill>
                  <a:srgbClr val="000000"/>
                </a:solidFill>
                <a:latin typeface="Poppins"/>
                <a:ea typeface="Poppins"/>
                <a:cs typeface="Poppins"/>
                <a:sym typeface="Poppins"/>
              </a:rPr>
              <a:t>Finding relevant legal </a:t>
            </a:r>
          </a:p>
          <a:p>
            <a:pPr algn="l">
              <a:lnSpc>
                <a:spcPts val="2313"/>
              </a:lnSpc>
            </a:pPr>
            <a:r>
              <a:rPr lang="en-US" sz="1793">
                <a:solidFill>
                  <a:srgbClr val="000000"/>
                </a:solidFill>
                <a:latin typeface="Poppins"/>
                <a:ea typeface="Poppins"/>
                <a:cs typeface="Poppins"/>
                <a:sym typeface="Poppins"/>
              </a:rPr>
              <a:t>information requires navigating long, unstructured documents.</a:t>
            </a:r>
          </a:p>
          <a:p>
            <a:pPr algn="l">
              <a:lnSpc>
                <a:spcPts val="2313"/>
              </a:lnSpc>
            </a:pPr>
          </a:p>
        </p:txBody>
      </p:sp>
      <p:sp>
        <p:nvSpPr>
          <p:cNvPr name="TextBox 23" id="23"/>
          <p:cNvSpPr txBox="true"/>
          <p:nvPr/>
        </p:nvSpPr>
        <p:spPr>
          <a:xfrm rot="0">
            <a:off x="12507657" y="4906420"/>
            <a:ext cx="3243660" cy="1446348"/>
          </a:xfrm>
          <a:prstGeom prst="rect">
            <a:avLst/>
          </a:prstGeom>
        </p:spPr>
        <p:txBody>
          <a:bodyPr anchor="t" rtlCol="false" tIns="0" lIns="0" bIns="0" rIns="0">
            <a:spAutoFit/>
          </a:bodyPr>
          <a:lstStyle/>
          <a:p>
            <a:pPr algn="l">
              <a:lnSpc>
                <a:spcPts val="2313"/>
              </a:lnSpc>
            </a:pPr>
            <a:r>
              <a:rPr lang="en-US" sz="1793">
                <a:solidFill>
                  <a:srgbClr val="000000"/>
                </a:solidFill>
                <a:latin typeface="Poppins"/>
                <a:ea typeface="Poppins"/>
                <a:cs typeface="Poppins"/>
                <a:sym typeface="Poppins"/>
              </a:rPr>
              <a:t>There’s no unified tool that lets user ask legal questions and get reliable answers instantly.</a:t>
            </a:r>
          </a:p>
          <a:p>
            <a:pPr algn="l">
              <a:lnSpc>
                <a:spcPts val="2313"/>
              </a:lnSpc>
            </a:pPr>
          </a:p>
        </p:txBody>
      </p:sp>
      <p:grpSp>
        <p:nvGrpSpPr>
          <p:cNvPr name="Group 24" id="24"/>
          <p:cNvGrpSpPr>
            <a:grpSpLocks noChangeAspect="true"/>
          </p:cNvGrpSpPr>
          <p:nvPr/>
        </p:nvGrpSpPr>
        <p:grpSpPr>
          <a:xfrm rot="-10800000">
            <a:off x="-1162110" y="3797458"/>
            <a:ext cx="8337436" cy="9569036"/>
            <a:chOff x="0" y="0"/>
            <a:chExt cx="11116581" cy="12758715"/>
          </a:xfrm>
        </p:grpSpPr>
        <p:sp>
          <p:nvSpPr>
            <p:cNvPr name="Freeform 25" id="25"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
        <p:nvSpPr>
          <p:cNvPr name="Freeform 26" id="26"/>
          <p:cNvSpPr/>
          <p:nvPr/>
        </p:nvSpPr>
        <p:spPr>
          <a:xfrm flipH="true" flipV="false" rot="-4962581">
            <a:off x="14169894" y="3651054"/>
            <a:ext cx="3712198" cy="8509336"/>
          </a:xfrm>
          <a:custGeom>
            <a:avLst/>
            <a:gdLst/>
            <a:ahLst/>
            <a:cxnLst/>
            <a:rect r="r" b="b" t="t" l="l"/>
            <a:pathLst>
              <a:path h="8509336" w="3712198">
                <a:moveTo>
                  <a:pt x="3712198" y="0"/>
                </a:moveTo>
                <a:lnTo>
                  <a:pt x="0" y="0"/>
                </a:lnTo>
                <a:lnTo>
                  <a:pt x="0" y="8509336"/>
                </a:lnTo>
                <a:lnTo>
                  <a:pt x="3712198" y="8509336"/>
                </a:lnTo>
                <a:lnTo>
                  <a:pt x="3712198"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000125"/>
            <a:ext cx="9745385"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Data Collection</a:t>
            </a:r>
          </a:p>
        </p:txBody>
      </p:sp>
      <p:sp>
        <p:nvSpPr>
          <p:cNvPr name="Freeform 3" id="3"/>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sp>
        <p:nvSpPr>
          <p:cNvPr name="TextBox 8" id="8"/>
          <p:cNvSpPr txBox="true"/>
          <p:nvPr/>
        </p:nvSpPr>
        <p:spPr>
          <a:xfrm rot="0">
            <a:off x="2158025" y="5132357"/>
            <a:ext cx="2983726" cy="320893"/>
          </a:xfrm>
          <a:prstGeom prst="rect">
            <a:avLst/>
          </a:prstGeom>
        </p:spPr>
        <p:txBody>
          <a:bodyPr anchor="t" rtlCol="false" tIns="0" lIns="0" bIns="0" rIns="0">
            <a:spAutoFit/>
          </a:bodyPr>
          <a:lstStyle/>
          <a:p>
            <a:pPr algn="ctr">
              <a:lnSpc>
                <a:spcPts val="2537"/>
              </a:lnSpc>
              <a:spcBef>
                <a:spcPct val="0"/>
              </a:spcBef>
            </a:pPr>
            <a:r>
              <a:rPr lang="en-US" b="true" sz="1812">
                <a:solidFill>
                  <a:srgbClr val="FFFFFF"/>
                </a:solidFill>
                <a:latin typeface="Poppins Bold"/>
                <a:ea typeface="Poppins Bold"/>
                <a:cs typeface="Poppins Bold"/>
                <a:sym typeface="Poppins Bold"/>
              </a:rPr>
              <a:t>Complex Legal Language</a:t>
            </a:r>
          </a:p>
        </p:txBody>
      </p:sp>
      <p:grpSp>
        <p:nvGrpSpPr>
          <p:cNvPr name="Group 9" id="9"/>
          <p:cNvGrpSpPr>
            <a:grpSpLocks noChangeAspect="true"/>
          </p:cNvGrpSpPr>
          <p:nvPr/>
        </p:nvGrpSpPr>
        <p:grpSpPr>
          <a:xfrm rot="0">
            <a:off x="3966750" y="5592928"/>
            <a:ext cx="1513229" cy="525338"/>
            <a:chOff x="0" y="0"/>
            <a:chExt cx="2287139" cy="794011"/>
          </a:xfrm>
        </p:grpSpPr>
        <p:sp>
          <p:nvSpPr>
            <p:cNvPr name="Freeform 10" id="10"/>
            <p:cNvSpPr/>
            <p:nvPr/>
          </p:nvSpPr>
          <p:spPr>
            <a:xfrm flipH="false" flipV="false" rot="0">
              <a:off x="0" y="0"/>
              <a:ext cx="2287143" cy="794004"/>
            </a:xfrm>
            <a:custGeom>
              <a:avLst/>
              <a:gdLst/>
              <a:ahLst/>
              <a:cxnLst/>
              <a:rect r="r" b="b" t="t" l="l"/>
              <a:pathLst>
                <a:path h="794004" w="2287143">
                  <a:moveTo>
                    <a:pt x="0" y="0"/>
                  </a:moveTo>
                  <a:lnTo>
                    <a:pt x="2287143" y="0"/>
                  </a:lnTo>
                  <a:lnTo>
                    <a:pt x="2287143" y="794004"/>
                  </a:lnTo>
                  <a:lnTo>
                    <a:pt x="0" y="794004"/>
                  </a:lnTo>
                  <a:lnTo>
                    <a:pt x="0" y="0"/>
                  </a:lnTo>
                  <a:close/>
                </a:path>
              </a:pathLst>
            </a:custGeom>
            <a:blipFill>
              <a:blip r:embed="rId4"/>
              <a:stretch>
                <a:fillRect l="0" t="0" r="0" b="-1"/>
              </a:stretch>
            </a:blipFill>
          </p:spPr>
        </p:sp>
      </p:grpSp>
      <p:grpSp>
        <p:nvGrpSpPr>
          <p:cNvPr name="Group 11" id="11"/>
          <p:cNvGrpSpPr>
            <a:grpSpLocks noChangeAspect="true"/>
          </p:cNvGrpSpPr>
          <p:nvPr/>
        </p:nvGrpSpPr>
        <p:grpSpPr>
          <a:xfrm rot="0">
            <a:off x="9638212" y="5230733"/>
            <a:ext cx="1321442" cy="1321442"/>
            <a:chOff x="0" y="0"/>
            <a:chExt cx="1997267" cy="1997267"/>
          </a:xfrm>
        </p:grpSpPr>
        <p:sp>
          <p:nvSpPr>
            <p:cNvPr name="Freeform 12" id="12"/>
            <p:cNvSpPr/>
            <p:nvPr/>
          </p:nvSpPr>
          <p:spPr>
            <a:xfrm flipH="false" flipV="false" rot="0">
              <a:off x="0" y="0"/>
              <a:ext cx="1997329" cy="1997329"/>
            </a:xfrm>
            <a:custGeom>
              <a:avLst/>
              <a:gdLst/>
              <a:ahLst/>
              <a:cxnLst/>
              <a:rect r="r" b="b" t="t" l="l"/>
              <a:pathLst>
                <a:path h="1997329" w="1997329">
                  <a:moveTo>
                    <a:pt x="0" y="0"/>
                  </a:moveTo>
                  <a:lnTo>
                    <a:pt x="1997329" y="0"/>
                  </a:lnTo>
                  <a:lnTo>
                    <a:pt x="1997329" y="1997329"/>
                  </a:lnTo>
                  <a:lnTo>
                    <a:pt x="0" y="1997329"/>
                  </a:lnTo>
                  <a:lnTo>
                    <a:pt x="0" y="0"/>
                  </a:lnTo>
                  <a:close/>
                </a:path>
              </a:pathLst>
            </a:custGeom>
            <a:blipFill>
              <a:blip r:embed="rId5"/>
              <a:stretch>
                <a:fillRect l="0" t="0" r="3" b="3"/>
              </a:stretch>
            </a:blipFill>
          </p:spPr>
        </p:sp>
      </p:grpSp>
      <p:grpSp>
        <p:nvGrpSpPr>
          <p:cNvPr name="Group 13" id="13"/>
          <p:cNvGrpSpPr/>
          <p:nvPr/>
        </p:nvGrpSpPr>
        <p:grpSpPr>
          <a:xfrm rot="0">
            <a:off x="3091302" y="6934554"/>
            <a:ext cx="2871680" cy="471460"/>
            <a:chOff x="0" y="0"/>
            <a:chExt cx="4313267" cy="708133"/>
          </a:xfrm>
        </p:grpSpPr>
        <p:sp>
          <p:nvSpPr>
            <p:cNvPr name="Freeform 14" id="14"/>
            <p:cNvSpPr/>
            <p:nvPr/>
          </p:nvSpPr>
          <p:spPr>
            <a:xfrm flipH="false" flipV="false" rot="0">
              <a:off x="0" y="127"/>
              <a:ext cx="4313301" cy="707898"/>
            </a:xfrm>
            <a:custGeom>
              <a:avLst/>
              <a:gdLst/>
              <a:ahLst/>
              <a:cxnLst/>
              <a:rect r="r" b="b" t="t" l="l"/>
              <a:pathLst>
                <a:path h="707898" w="4313301">
                  <a:moveTo>
                    <a:pt x="265176" y="0"/>
                  </a:moveTo>
                  <a:cubicBezTo>
                    <a:pt x="119126" y="0"/>
                    <a:pt x="0" y="158623"/>
                    <a:pt x="0" y="353949"/>
                  </a:cubicBezTo>
                  <a:cubicBezTo>
                    <a:pt x="0" y="548386"/>
                    <a:pt x="119126" y="707898"/>
                    <a:pt x="265176" y="707898"/>
                  </a:cubicBezTo>
                  <a:lnTo>
                    <a:pt x="4313301" y="707898"/>
                  </a:lnTo>
                  <a:lnTo>
                    <a:pt x="4313301" y="0"/>
                  </a:lnTo>
                  <a:close/>
                </a:path>
              </a:pathLst>
            </a:custGeom>
            <a:solidFill>
              <a:srgbClr val="002060"/>
            </a:solidFill>
          </p:spPr>
        </p:sp>
        <p:sp>
          <p:nvSpPr>
            <p:cNvPr name="TextBox 15" id="15"/>
            <p:cNvSpPr txBox="true"/>
            <p:nvPr/>
          </p:nvSpPr>
          <p:spPr>
            <a:xfrm>
              <a:off x="0" y="0"/>
              <a:ext cx="4313267" cy="708133"/>
            </a:xfrm>
            <a:prstGeom prst="rect">
              <a:avLst/>
            </a:prstGeom>
          </p:spPr>
          <p:txBody>
            <a:bodyPr anchor="ctr" rtlCol="false" tIns="45095" lIns="45095" bIns="45095" rIns="45095"/>
            <a:lstStyle/>
            <a:p>
              <a:pPr algn="ctr">
                <a:lnSpc>
                  <a:spcPts val="3195"/>
                </a:lnSpc>
              </a:pPr>
              <a:r>
                <a:rPr lang="en-US" b="true" sz="2663">
                  <a:solidFill>
                    <a:srgbClr val="FFFFFF"/>
                  </a:solidFill>
                  <a:latin typeface="Fira Sans Medium"/>
                  <a:ea typeface="Fira Sans Medium"/>
                  <a:cs typeface="Fira Sans Medium"/>
                  <a:sym typeface="Fira Sans Medium"/>
                </a:rPr>
                <a:t>Source</a:t>
              </a:r>
            </a:p>
          </p:txBody>
        </p:sp>
      </p:grpSp>
      <p:sp>
        <p:nvSpPr>
          <p:cNvPr name="Freeform 16" id="16"/>
          <p:cNvSpPr/>
          <p:nvPr/>
        </p:nvSpPr>
        <p:spPr>
          <a:xfrm flipH="false" flipV="false" rot="0">
            <a:off x="3790546" y="4993010"/>
            <a:ext cx="1877582" cy="1683175"/>
          </a:xfrm>
          <a:custGeom>
            <a:avLst/>
            <a:gdLst/>
            <a:ahLst/>
            <a:cxnLst/>
            <a:rect r="r" b="b" t="t" l="l"/>
            <a:pathLst>
              <a:path h="1683175" w="1877582">
                <a:moveTo>
                  <a:pt x="0" y="0"/>
                </a:moveTo>
                <a:lnTo>
                  <a:pt x="1877581" y="0"/>
                </a:lnTo>
                <a:lnTo>
                  <a:pt x="1877581" y="1683175"/>
                </a:lnTo>
                <a:lnTo>
                  <a:pt x="0" y="1683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4615548" y="6642531"/>
            <a:ext cx="33655" cy="417574"/>
            <a:chOff x="0" y="0"/>
            <a:chExt cx="50867" cy="631133"/>
          </a:xfrm>
        </p:grpSpPr>
        <p:sp>
          <p:nvSpPr>
            <p:cNvPr name="Freeform 18" id="18"/>
            <p:cNvSpPr/>
            <p:nvPr/>
          </p:nvSpPr>
          <p:spPr>
            <a:xfrm flipH="false" flipV="false" rot="0">
              <a:off x="127" y="127"/>
              <a:ext cx="50800" cy="630936"/>
            </a:xfrm>
            <a:custGeom>
              <a:avLst/>
              <a:gdLst/>
              <a:ahLst/>
              <a:cxnLst/>
              <a:rect r="r" b="b" t="t" l="l"/>
              <a:pathLst>
                <a:path h="630936" w="50800">
                  <a:moveTo>
                    <a:pt x="25400" y="0"/>
                  </a:moveTo>
                  <a:cubicBezTo>
                    <a:pt x="11176" y="0"/>
                    <a:pt x="0" y="11176"/>
                    <a:pt x="0" y="25400"/>
                  </a:cubicBezTo>
                  <a:lnTo>
                    <a:pt x="0" y="605536"/>
                  </a:lnTo>
                  <a:cubicBezTo>
                    <a:pt x="0" y="619887"/>
                    <a:pt x="11176" y="630936"/>
                    <a:pt x="25400" y="630936"/>
                  </a:cubicBezTo>
                  <a:cubicBezTo>
                    <a:pt x="38862" y="630936"/>
                    <a:pt x="50800" y="619887"/>
                    <a:pt x="50800" y="605536"/>
                  </a:cubicBezTo>
                  <a:lnTo>
                    <a:pt x="50800" y="25400"/>
                  </a:lnTo>
                  <a:cubicBezTo>
                    <a:pt x="50800" y="11176"/>
                    <a:pt x="38862" y="0"/>
                    <a:pt x="25400" y="0"/>
                  </a:cubicBezTo>
                  <a:close/>
                </a:path>
              </a:pathLst>
            </a:custGeom>
            <a:solidFill>
              <a:srgbClr val="002060"/>
            </a:solidFill>
          </p:spPr>
        </p:sp>
      </p:grpSp>
      <p:sp>
        <p:nvSpPr>
          <p:cNvPr name="Freeform 19" id="19"/>
          <p:cNvSpPr/>
          <p:nvPr/>
        </p:nvSpPr>
        <p:spPr>
          <a:xfrm flipH="false" flipV="false" rot="0">
            <a:off x="3870338" y="5084447"/>
            <a:ext cx="1797839" cy="1510888"/>
          </a:xfrm>
          <a:custGeom>
            <a:avLst/>
            <a:gdLst/>
            <a:ahLst/>
            <a:cxnLst/>
            <a:rect r="r" b="b" t="t" l="l"/>
            <a:pathLst>
              <a:path h="1510888" w="1797839">
                <a:moveTo>
                  <a:pt x="0" y="0"/>
                </a:moveTo>
                <a:lnTo>
                  <a:pt x="1797839" y="0"/>
                </a:lnTo>
                <a:lnTo>
                  <a:pt x="1797839" y="1510888"/>
                </a:lnTo>
                <a:lnTo>
                  <a:pt x="0" y="15108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3518398" y="7599310"/>
            <a:ext cx="2227958" cy="1197937"/>
          </a:xfrm>
          <a:prstGeom prst="rect">
            <a:avLst/>
          </a:prstGeom>
        </p:spPr>
        <p:txBody>
          <a:bodyPr anchor="t" rtlCol="false" tIns="0" lIns="0" bIns="0" rIns="0">
            <a:spAutoFit/>
          </a:bodyPr>
          <a:lstStyle/>
          <a:p>
            <a:pPr algn="ctr">
              <a:lnSpc>
                <a:spcPts val="2540"/>
              </a:lnSpc>
            </a:pPr>
            <a:r>
              <a:rPr lang="en-US" sz="2117">
                <a:solidFill>
                  <a:srgbClr val="434343"/>
                </a:solidFill>
                <a:latin typeface="Roboto"/>
                <a:ea typeface="Roboto"/>
                <a:cs typeface="Roboto"/>
                <a:sym typeface="Roboto"/>
              </a:rPr>
              <a:t>Official Saudi legal portal</a:t>
            </a:r>
          </a:p>
        </p:txBody>
      </p:sp>
      <p:grpSp>
        <p:nvGrpSpPr>
          <p:cNvPr name="Group 21" id="21"/>
          <p:cNvGrpSpPr/>
          <p:nvPr/>
        </p:nvGrpSpPr>
        <p:grpSpPr>
          <a:xfrm rot="0">
            <a:off x="8836216" y="6934554"/>
            <a:ext cx="2871680" cy="471460"/>
            <a:chOff x="0" y="0"/>
            <a:chExt cx="4313267" cy="708133"/>
          </a:xfrm>
        </p:grpSpPr>
        <p:sp>
          <p:nvSpPr>
            <p:cNvPr name="Freeform 22" id="22"/>
            <p:cNvSpPr/>
            <p:nvPr/>
          </p:nvSpPr>
          <p:spPr>
            <a:xfrm flipH="false" flipV="false" rot="0">
              <a:off x="0" y="127"/>
              <a:ext cx="4313301" cy="707898"/>
            </a:xfrm>
            <a:custGeom>
              <a:avLst/>
              <a:gdLst/>
              <a:ahLst/>
              <a:cxnLst/>
              <a:rect r="r" b="b" t="t" l="l"/>
              <a:pathLst>
                <a:path h="707898" w="4313301">
                  <a:moveTo>
                    <a:pt x="0" y="0"/>
                  </a:moveTo>
                  <a:lnTo>
                    <a:pt x="0" y="707898"/>
                  </a:lnTo>
                  <a:lnTo>
                    <a:pt x="4313301" y="707898"/>
                  </a:lnTo>
                  <a:lnTo>
                    <a:pt x="4313301" y="0"/>
                  </a:lnTo>
                  <a:close/>
                </a:path>
              </a:pathLst>
            </a:custGeom>
            <a:solidFill>
              <a:srgbClr val="FF9800"/>
            </a:solidFill>
          </p:spPr>
        </p:sp>
        <p:sp>
          <p:nvSpPr>
            <p:cNvPr name="TextBox 23" id="23"/>
            <p:cNvSpPr txBox="true"/>
            <p:nvPr/>
          </p:nvSpPr>
          <p:spPr>
            <a:xfrm>
              <a:off x="0" y="0"/>
              <a:ext cx="4313267" cy="708133"/>
            </a:xfrm>
            <a:prstGeom prst="rect">
              <a:avLst/>
            </a:prstGeom>
          </p:spPr>
          <p:txBody>
            <a:bodyPr anchor="ctr" rtlCol="false" tIns="45095" lIns="45095" bIns="45095" rIns="45095"/>
            <a:lstStyle/>
            <a:p>
              <a:pPr algn="ctr">
                <a:lnSpc>
                  <a:spcPts val="3195"/>
                </a:lnSpc>
              </a:pPr>
              <a:r>
                <a:rPr lang="en-US" b="true" sz="2663">
                  <a:solidFill>
                    <a:srgbClr val="FFFFFF"/>
                  </a:solidFill>
                  <a:latin typeface="Fira Sans Medium"/>
                  <a:ea typeface="Fira Sans Medium"/>
                  <a:cs typeface="Fira Sans Medium"/>
                  <a:sym typeface="Fira Sans Medium"/>
                </a:rPr>
                <a:t>Web scraping</a:t>
              </a:r>
            </a:p>
          </p:txBody>
        </p:sp>
      </p:grpSp>
      <p:sp>
        <p:nvSpPr>
          <p:cNvPr name="Freeform 24" id="24"/>
          <p:cNvSpPr/>
          <p:nvPr/>
        </p:nvSpPr>
        <p:spPr>
          <a:xfrm flipH="false" flipV="false" rot="0">
            <a:off x="9457059" y="4993010"/>
            <a:ext cx="1683704" cy="1683175"/>
          </a:xfrm>
          <a:custGeom>
            <a:avLst/>
            <a:gdLst/>
            <a:ahLst/>
            <a:cxnLst/>
            <a:rect r="r" b="b" t="t" l="l"/>
            <a:pathLst>
              <a:path h="1683175" w="1683704">
                <a:moveTo>
                  <a:pt x="0" y="0"/>
                </a:moveTo>
                <a:lnTo>
                  <a:pt x="1683704" y="0"/>
                </a:lnTo>
                <a:lnTo>
                  <a:pt x="1683704" y="1683175"/>
                </a:lnTo>
                <a:lnTo>
                  <a:pt x="0" y="16831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5" id="25"/>
          <p:cNvGrpSpPr/>
          <p:nvPr/>
        </p:nvGrpSpPr>
        <p:grpSpPr>
          <a:xfrm rot="0">
            <a:off x="10282106" y="6642531"/>
            <a:ext cx="33655" cy="417574"/>
            <a:chOff x="0" y="0"/>
            <a:chExt cx="50867" cy="631133"/>
          </a:xfrm>
        </p:grpSpPr>
        <p:sp>
          <p:nvSpPr>
            <p:cNvPr name="Freeform 26" id="26"/>
            <p:cNvSpPr/>
            <p:nvPr/>
          </p:nvSpPr>
          <p:spPr>
            <a:xfrm flipH="false" flipV="false" rot="0">
              <a:off x="0" y="127"/>
              <a:ext cx="50800" cy="630936"/>
            </a:xfrm>
            <a:custGeom>
              <a:avLst/>
              <a:gdLst/>
              <a:ahLst/>
              <a:cxnLst/>
              <a:rect r="r" b="b" t="t" l="l"/>
              <a:pathLst>
                <a:path h="630936" w="50800">
                  <a:moveTo>
                    <a:pt x="25400" y="0"/>
                  </a:moveTo>
                  <a:cubicBezTo>
                    <a:pt x="11176" y="0"/>
                    <a:pt x="0" y="11176"/>
                    <a:pt x="0" y="25400"/>
                  </a:cubicBezTo>
                  <a:lnTo>
                    <a:pt x="0" y="605536"/>
                  </a:lnTo>
                  <a:cubicBezTo>
                    <a:pt x="0" y="619887"/>
                    <a:pt x="11176" y="630936"/>
                    <a:pt x="25400" y="630936"/>
                  </a:cubicBezTo>
                  <a:cubicBezTo>
                    <a:pt x="39624" y="630936"/>
                    <a:pt x="50800" y="619887"/>
                    <a:pt x="50800" y="605536"/>
                  </a:cubicBezTo>
                  <a:lnTo>
                    <a:pt x="50800" y="25400"/>
                  </a:lnTo>
                  <a:cubicBezTo>
                    <a:pt x="50800" y="11176"/>
                    <a:pt x="39751" y="0"/>
                    <a:pt x="25400" y="0"/>
                  </a:cubicBezTo>
                  <a:close/>
                </a:path>
              </a:pathLst>
            </a:custGeom>
            <a:solidFill>
              <a:srgbClr val="FF9800"/>
            </a:solidFill>
          </p:spPr>
        </p:sp>
      </p:grpSp>
      <p:sp>
        <p:nvSpPr>
          <p:cNvPr name="Freeform 27" id="27"/>
          <p:cNvSpPr/>
          <p:nvPr/>
        </p:nvSpPr>
        <p:spPr>
          <a:xfrm flipH="false" flipV="false" rot="0">
            <a:off x="10321494" y="5460912"/>
            <a:ext cx="330901" cy="137662"/>
          </a:xfrm>
          <a:custGeom>
            <a:avLst/>
            <a:gdLst/>
            <a:ahLst/>
            <a:cxnLst/>
            <a:rect r="r" b="b" t="t" l="l"/>
            <a:pathLst>
              <a:path h="137662" w="330901">
                <a:moveTo>
                  <a:pt x="0" y="0"/>
                </a:moveTo>
                <a:lnTo>
                  <a:pt x="330901" y="0"/>
                </a:lnTo>
                <a:lnTo>
                  <a:pt x="330901" y="137662"/>
                </a:lnTo>
                <a:lnTo>
                  <a:pt x="0" y="1376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9538968" y="5084447"/>
            <a:ext cx="1588166" cy="1510888"/>
          </a:xfrm>
          <a:custGeom>
            <a:avLst/>
            <a:gdLst/>
            <a:ahLst/>
            <a:cxnLst/>
            <a:rect r="r" b="b" t="t" l="l"/>
            <a:pathLst>
              <a:path h="1510888" w="1588166">
                <a:moveTo>
                  <a:pt x="0" y="0"/>
                </a:moveTo>
                <a:lnTo>
                  <a:pt x="1588166" y="0"/>
                </a:lnTo>
                <a:lnTo>
                  <a:pt x="1588166" y="1510888"/>
                </a:lnTo>
                <a:lnTo>
                  <a:pt x="0" y="1510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9" id="29"/>
          <p:cNvSpPr txBox="true"/>
          <p:nvPr/>
        </p:nvSpPr>
        <p:spPr>
          <a:xfrm rot="0">
            <a:off x="9184955" y="7551320"/>
            <a:ext cx="2227958" cy="1197937"/>
          </a:xfrm>
          <a:prstGeom prst="rect">
            <a:avLst/>
          </a:prstGeom>
        </p:spPr>
        <p:txBody>
          <a:bodyPr anchor="t" rtlCol="false" tIns="0" lIns="0" bIns="0" rIns="0">
            <a:spAutoFit/>
          </a:bodyPr>
          <a:lstStyle/>
          <a:p>
            <a:pPr algn="ctr">
              <a:lnSpc>
                <a:spcPts val="2540"/>
              </a:lnSpc>
            </a:pPr>
            <a:r>
              <a:rPr lang="en-US" sz="2117">
                <a:solidFill>
                  <a:srgbClr val="434343"/>
                </a:solidFill>
                <a:latin typeface="Roboto"/>
                <a:ea typeface="Roboto"/>
                <a:cs typeface="Roboto"/>
                <a:sym typeface="Roboto"/>
              </a:rPr>
              <a:t>Web scraping using automated scripts</a:t>
            </a:r>
          </a:p>
          <a:p>
            <a:pPr algn="ctr">
              <a:lnSpc>
                <a:spcPts val="2964"/>
              </a:lnSpc>
            </a:pPr>
          </a:p>
        </p:txBody>
      </p:sp>
      <p:grpSp>
        <p:nvGrpSpPr>
          <p:cNvPr name="Group 30" id="30"/>
          <p:cNvGrpSpPr/>
          <p:nvPr/>
        </p:nvGrpSpPr>
        <p:grpSpPr>
          <a:xfrm rot="0">
            <a:off x="11708918" y="6934554"/>
            <a:ext cx="2871680" cy="471460"/>
            <a:chOff x="0" y="0"/>
            <a:chExt cx="4313267" cy="708133"/>
          </a:xfrm>
        </p:grpSpPr>
        <p:sp>
          <p:nvSpPr>
            <p:cNvPr name="Freeform 31" id="31"/>
            <p:cNvSpPr/>
            <p:nvPr/>
          </p:nvSpPr>
          <p:spPr>
            <a:xfrm flipH="false" flipV="false" rot="0">
              <a:off x="0" y="127"/>
              <a:ext cx="4313301" cy="707898"/>
            </a:xfrm>
            <a:custGeom>
              <a:avLst/>
              <a:gdLst/>
              <a:ahLst/>
              <a:cxnLst/>
              <a:rect r="r" b="b" t="t" l="l"/>
              <a:pathLst>
                <a:path h="707898" w="4313301">
                  <a:moveTo>
                    <a:pt x="0" y="0"/>
                  </a:moveTo>
                  <a:lnTo>
                    <a:pt x="0" y="707898"/>
                  </a:lnTo>
                  <a:lnTo>
                    <a:pt x="4048125" y="707898"/>
                  </a:lnTo>
                  <a:cubicBezTo>
                    <a:pt x="4193413" y="707898"/>
                    <a:pt x="4313301" y="548386"/>
                    <a:pt x="4313301" y="353949"/>
                  </a:cubicBezTo>
                  <a:cubicBezTo>
                    <a:pt x="4313301" y="158623"/>
                    <a:pt x="4193413" y="0"/>
                    <a:pt x="4048125" y="0"/>
                  </a:cubicBezTo>
                  <a:close/>
                </a:path>
              </a:pathLst>
            </a:custGeom>
            <a:solidFill>
              <a:srgbClr val="9E2EC3"/>
            </a:solidFill>
          </p:spPr>
        </p:sp>
        <p:sp>
          <p:nvSpPr>
            <p:cNvPr name="TextBox 32" id="32"/>
            <p:cNvSpPr txBox="true"/>
            <p:nvPr/>
          </p:nvSpPr>
          <p:spPr>
            <a:xfrm>
              <a:off x="0" y="0"/>
              <a:ext cx="4313267" cy="708133"/>
            </a:xfrm>
            <a:prstGeom prst="rect">
              <a:avLst/>
            </a:prstGeom>
          </p:spPr>
          <p:txBody>
            <a:bodyPr anchor="ctr" rtlCol="false" tIns="45095" lIns="45095" bIns="45095" rIns="45095"/>
            <a:lstStyle/>
            <a:p>
              <a:pPr algn="ctr">
                <a:lnSpc>
                  <a:spcPts val="3195"/>
                </a:lnSpc>
              </a:pPr>
              <a:r>
                <a:rPr lang="en-US" b="true" sz="2663">
                  <a:solidFill>
                    <a:srgbClr val="FFFFFF"/>
                  </a:solidFill>
                  <a:latin typeface="Fira Sans Medium"/>
                  <a:ea typeface="Fira Sans Medium"/>
                  <a:cs typeface="Fira Sans Medium"/>
                  <a:sym typeface="Fira Sans Medium"/>
                </a:rPr>
                <a:t>Processing</a:t>
              </a:r>
            </a:p>
          </p:txBody>
        </p:sp>
      </p:grpSp>
      <p:sp>
        <p:nvSpPr>
          <p:cNvPr name="Freeform 33" id="33"/>
          <p:cNvSpPr/>
          <p:nvPr/>
        </p:nvSpPr>
        <p:spPr>
          <a:xfrm flipH="false" flipV="false" rot="0">
            <a:off x="12225211" y="4993010"/>
            <a:ext cx="1683175" cy="1683175"/>
          </a:xfrm>
          <a:custGeom>
            <a:avLst/>
            <a:gdLst/>
            <a:ahLst/>
            <a:cxnLst/>
            <a:rect r="r" b="b" t="t" l="l"/>
            <a:pathLst>
              <a:path h="1683175" w="1683175">
                <a:moveTo>
                  <a:pt x="0" y="0"/>
                </a:moveTo>
                <a:lnTo>
                  <a:pt x="1683176" y="0"/>
                </a:lnTo>
                <a:lnTo>
                  <a:pt x="1683176" y="1683175"/>
                </a:lnTo>
                <a:lnTo>
                  <a:pt x="0" y="16831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34" id="34"/>
          <p:cNvGrpSpPr/>
          <p:nvPr/>
        </p:nvGrpSpPr>
        <p:grpSpPr>
          <a:xfrm rot="0">
            <a:off x="13049729" y="6642531"/>
            <a:ext cx="33655" cy="417574"/>
            <a:chOff x="0" y="0"/>
            <a:chExt cx="50867" cy="631133"/>
          </a:xfrm>
        </p:grpSpPr>
        <p:sp>
          <p:nvSpPr>
            <p:cNvPr name="Freeform 35" id="35"/>
            <p:cNvSpPr/>
            <p:nvPr/>
          </p:nvSpPr>
          <p:spPr>
            <a:xfrm flipH="false" flipV="false" rot="0">
              <a:off x="0" y="127"/>
              <a:ext cx="50800" cy="630936"/>
            </a:xfrm>
            <a:custGeom>
              <a:avLst/>
              <a:gdLst/>
              <a:ahLst/>
              <a:cxnLst/>
              <a:rect r="r" b="b" t="t" l="l"/>
              <a:pathLst>
                <a:path h="630936" w="50800">
                  <a:moveTo>
                    <a:pt x="25400" y="0"/>
                  </a:moveTo>
                  <a:cubicBezTo>
                    <a:pt x="11176" y="0"/>
                    <a:pt x="0" y="11176"/>
                    <a:pt x="0" y="25400"/>
                  </a:cubicBezTo>
                  <a:lnTo>
                    <a:pt x="0" y="605536"/>
                  </a:lnTo>
                  <a:cubicBezTo>
                    <a:pt x="0" y="619887"/>
                    <a:pt x="11176" y="630936"/>
                    <a:pt x="25400" y="630936"/>
                  </a:cubicBezTo>
                  <a:cubicBezTo>
                    <a:pt x="39624" y="630936"/>
                    <a:pt x="50800" y="619887"/>
                    <a:pt x="50800" y="605536"/>
                  </a:cubicBezTo>
                  <a:lnTo>
                    <a:pt x="50800" y="25400"/>
                  </a:lnTo>
                  <a:cubicBezTo>
                    <a:pt x="50800" y="11176"/>
                    <a:pt x="39751" y="0"/>
                    <a:pt x="25400" y="0"/>
                  </a:cubicBezTo>
                  <a:close/>
                </a:path>
              </a:pathLst>
            </a:custGeom>
            <a:solidFill>
              <a:srgbClr val="9E2EC3"/>
            </a:solidFill>
          </p:spPr>
        </p:sp>
      </p:grpSp>
      <p:sp>
        <p:nvSpPr>
          <p:cNvPr name="Freeform 36" id="36"/>
          <p:cNvSpPr/>
          <p:nvPr/>
        </p:nvSpPr>
        <p:spPr>
          <a:xfrm flipH="false" flipV="false" rot="0">
            <a:off x="12306591" y="5084447"/>
            <a:ext cx="1588166" cy="1510888"/>
          </a:xfrm>
          <a:custGeom>
            <a:avLst/>
            <a:gdLst/>
            <a:ahLst/>
            <a:cxnLst/>
            <a:rect r="r" b="b" t="t" l="l"/>
            <a:pathLst>
              <a:path h="1510888" w="1588166">
                <a:moveTo>
                  <a:pt x="0" y="0"/>
                </a:moveTo>
                <a:lnTo>
                  <a:pt x="1588166" y="0"/>
                </a:lnTo>
                <a:lnTo>
                  <a:pt x="1588166" y="1510888"/>
                </a:lnTo>
                <a:lnTo>
                  <a:pt x="0" y="151088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7" id="37"/>
          <p:cNvSpPr txBox="true"/>
          <p:nvPr/>
        </p:nvSpPr>
        <p:spPr>
          <a:xfrm rot="0">
            <a:off x="11996223" y="7541881"/>
            <a:ext cx="2227958" cy="1197937"/>
          </a:xfrm>
          <a:prstGeom prst="rect">
            <a:avLst/>
          </a:prstGeom>
        </p:spPr>
        <p:txBody>
          <a:bodyPr anchor="t" rtlCol="false" tIns="0" lIns="0" bIns="0" rIns="0">
            <a:spAutoFit/>
          </a:bodyPr>
          <a:lstStyle/>
          <a:p>
            <a:pPr algn="ctr">
              <a:lnSpc>
                <a:spcPts val="2540"/>
              </a:lnSpc>
            </a:pPr>
            <a:r>
              <a:rPr lang="en-US" sz="2117">
                <a:solidFill>
                  <a:srgbClr val="434343"/>
                </a:solidFill>
                <a:latin typeface="Roboto"/>
                <a:ea typeface="Roboto"/>
                <a:cs typeface="Roboto"/>
                <a:sym typeface="Roboto"/>
              </a:rPr>
              <a:t>The scraped text is cleaned, categorized</a:t>
            </a:r>
          </a:p>
        </p:txBody>
      </p:sp>
      <p:grpSp>
        <p:nvGrpSpPr>
          <p:cNvPr name="Group 38" id="38"/>
          <p:cNvGrpSpPr/>
          <p:nvPr/>
        </p:nvGrpSpPr>
        <p:grpSpPr>
          <a:xfrm rot="0">
            <a:off x="5963470" y="6934554"/>
            <a:ext cx="2871725" cy="471460"/>
            <a:chOff x="0" y="0"/>
            <a:chExt cx="4313333" cy="708133"/>
          </a:xfrm>
        </p:grpSpPr>
        <p:sp>
          <p:nvSpPr>
            <p:cNvPr name="Freeform 39" id="39"/>
            <p:cNvSpPr/>
            <p:nvPr/>
          </p:nvSpPr>
          <p:spPr>
            <a:xfrm flipH="false" flipV="false" rot="0">
              <a:off x="127" y="127"/>
              <a:ext cx="4313174" cy="707898"/>
            </a:xfrm>
            <a:custGeom>
              <a:avLst/>
              <a:gdLst/>
              <a:ahLst/>
              <a:cxnLst/>
              <a:rect r="r" b="b" t="t" l="l"/>
              <a:pathLst>
                <a:path h="707898" w="4313174">
                  <a:moveTo>
                    <a:pt x="0" y="0"/>
                  </a:moveTo>
                  <a:lnTo>
                    <a:pt x="0" y="707898"/>
                  </a:lnTo>
                  <a:lnTo>
                    <a:pt x="4313174" y="707898"/>
                  </a:lnTo>
                  <a:lnTo>
                    <a:pt x="4313174" y="0"/>
                  </a:lnTo>
                  <a:close/>
                </a:path>
              </a:pathLst>
            </a:custGeom>
            <a:solidFill>
              <a:srgbClr val="4DB6AC"/>
            </a:solidFill>
          </p:spPr>
        </p:sp>
        <p:sp>
          <p:nvSpPr>
            <p:cNvPr name="TextBox 40" id="40"/>
            <p:cNvSpPr txBox="true"/>
            <p:nvPr/>
          </p:nvSpPr>
          <p:spPr>
            <a:xfrm>
              <a:off x="0" y="0"/>
              <a:ext cx="4313333" cy="708133"/>
            </a:xfrm>
            <a:prstGeom prst="rect">
              <a:avLst/>
            </a:prstGeom>
          </p:spPr>
          <p:txBody>
            <a:bodyPr anchor="ctr" rtlCol="false" tIns="45095" lIns="45095" bIns="45095" rIns="45095"/>
            <a:lstStyle/>
            <a:p>
              <a:pPr algn="ctr">
                <a:lnSpc>
                  <a:spcPts val="3195"/>
                </a:lnSpc>
              </a:pPr>
              <a:r>
                <a:rPr lang="en-US" b="true" sz="2663">
                  <a:solidFill>
                    <a:srgbClr val="FFFFFF"/>
                  </a:solidFill>
                  <a:latin typeface="Fira Sans Medium"/>
                  <a:ea typeface="Fira Sans Medium"/>
                  <a:cs typeface="Fira Sans Medium"/>
                  <a:sym typeface="Fira Sans Medium"/>
                </a:rPr>
                <a:t>Unstructured </a:t>
              </a:r>
            </a:p>
          </p:txBody>
        </p:sp>
      </p:grpSp>
      <p:sp>
        <p:nvSpPr>
          <p:cNvPr name="Freeform 41" id="41"/>
          <p:cNvSpPr/>
          <p:nvPr/>
        </p:nvSpPr>
        <p:spPr>
          <a:xfrm flipH="false" flipV="false" rot="0">
            <a:off x="6602807" y="4993010"/>
            <a:ext cx="1683175" cy="1683175"/>
          </a:xfrm>
          <a:custGeom>
            <a:avLst/>
            <a:gdLst/>
            <a:ahLst/>
            <a:cxnLst/>
            <a:rect r="r" b="b" t="t" l="l"/>
            <a:pathLst>
              <a:path h="1683175" w="1683175">
                <a:moveTo>
                  <a:pt x="0" y="0"/>
                </a:moveTo>
                <a:lnTo>
                  <a:pt x="1683175" y="0"/>
                </a:lnTo>
                <a:lnTo>
                  <a:pt x="1683175" y="1683175"/>
                </a:lnTo>
                <a:lnTo>
                  <a:pt x="0" y="16831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42" id="42"/>
          <p:cNvGrpSpPr/>
          <p:nvPr/>
        </p:nvGrpSpPr>
        <p:grpSpPr>
          <a:xfrm rot="0">
            <a:off x="7427280" y="6642531"/>
            <a:ext cx="34184" cy="417574"/>
            <a:chOff x="0" y="0"/>
            <a:chExt cx="51667" cy="631133"/>
          </a:xfrm>
        </p:grpSpPr>
        <p:sp>
          <p:nvSpPr>
            <p:cNvPr name="Freeform 43" id="43"/>
            <p:cNvSpPr/>
            <p:nvPr/>
          </p:nvSpPr>
          <p:spPr>
            <a:xfrm flipH="false" flipV="false" rot="0">
              <a:off x="127" y="127"/>
              <a:ext cx="51562" cy="630936"/>
            </a:xfrm>
            <a:custGeom>
              <a:avLst/>
              <a:gdLst/>
              <a:ahLst/>
              <a:cxnLst/>
              <a:rect r="r" b="b" t="t" l="l"/>
              <a:pathLst>
                <a:path h="630936" w="51562">
                  <a:moveTo>
                    <a:pt x="25400" y="0"/>
                  </a:moveTo>
                  <a:cubicBezTo>
                    <a:pt x="11811" y="0"/>
                    <a:pt x="0" y="11176"/>
                    <a:pt x="0" y="25400"/>
                  </a:cubicBezTo>
                  <a:lnTo>
                    <a:pt x="0" y="605536"/>
                  </a:lnTo>
                  <a:cubicBezTo>
                    <a:pt x="0" y="619887"/>
                    <a:pt x="11811" y="630936"/>
                    <a:pt x="25400" y="630936"/>
                  </a:cubicBezTo>
                  <a:cubicBezTo>
                    <a:pt x="39624" y="630936"/>
                    <a:pt x="51562" y="619887"/>
                    <a:pt x="51562" y="605536"/>
                  </a:cubicBezTo>
                  <a:lnTo>
                    <a:pt x="51562" y="25400"/>
                  </a:lnTo>
                  <a:cubicBezTo>
                    <a:pt x="51562" y="11176"/>
                    <a:pt x="39624" y="0"/>
                    <a:pt x="25400" y="0"/>
                  </a:cubicBezTo>
                  <a:close/>
                </a:path>
              </a:pathLst>
            </a:custGeom>
            <a:solidFill>
              <a:srgbClr val="4DB6AC"/>
            </a:solidFill>
          </p:spPr>
        </p:sp>
      </p:grpSp>
      <p:sp>
        <p:nvSpPr>
          <p:cNvPr name="Freeform 44" id="44"/>
          <p:cNvSpPr/>
          <p:nvPr/>
        </p:nvSpPr>
        <p:spPr>
          <a:xfrm flipH="false" flipV="false" rot="0">
            <a:off x="6680526" y="5084447"/>
            <a:ext cx="1588122" cy="1510888"/>
          </a:xfrm>
          <a:custGeom>
            <a:avLst/>
            <a:gdLst/>
            <a:ahLst/>
            <a:cxnLst/>
            <a:rect r="r" b="b" t="t" l="l"/>
            <a:pathLst>
              <a:path h="1510888" w="1588122">
                <a:moveTo>
                  <a:pt x="0" y="0"/>
                </a:moveTo>
                <a:lnTo>
                  <a:pt x="1588121" y="0"/>
                </a:lnTo>
                <a:lnTo>
                  <a:pt x="1588121" y="1510888"/>
                </a:lnTo>
                <a:lnTo>
                  <a:pt x="0" y="151088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45" id="45"/>
          <p:cNvSpPr txBox="true"/>
          <p:nvPr/>
        </p:nvSpPr>
        <p:spPr>
          <a:xfrm rot="0">
            <a:off x="6330394" y="7551320"/>
            <a:ext cx="2227958" cy="1197937"/>
          </a:xfrm>
          <a:prstGeom prst="rect">
            <a:avLst/>
          </a:prstGeom>
        </p:spPr>
        <p:txBody>
          <a:bodyPr anchor="t" rtlCol="false" tIns="0" lIns="0" bIns="0" rIns="0">
            <a:spAutoFit/>
          </a:bodyPr>
          <a:lstStyle/>
          <a:p>
            <a:pPr algn="ctr">
              <a:lnSpc>
                <a:spcPts val="2540"/>
              </a:lnSpc>
            </a:pPr>
            <a:r>
              <a:rPr lang="en-US" sz="2117">
                <a:solidFill>
                  <a:srgbClr val="434343"/>
                </a:solidFill>
                <a:latin typeface="Roboto"/>
                <a:ea typeface="Roboto"/>
                <a:cs typeface="Roboto"/>
                <a:sym typeface="Roboto"/>
              </a:rPr>
              <a:t>Unstructured Arabic text</a:t>
            </a:r>
          </a:p>
        </p:txBody>
      </p:sp>
      <p:sp>
        <p:nvSpPr>
          <p:cNvPr name="Freeform 46" id="46"/>
          <p:cNvSpPr/>
          <p:nvPr/>
        </p:nvSpPr>
        <p:spPr>
          <a:xfrm flipH="false" flipV="false" rot="0">
            <a:off x="7014272" y="5409437"/>
            <a:ext cx="860245" cy="892312"/>
          </a:xfrm>
          <a:custGeom>
            <a:avLst/>
            <a:gdLst/>
            <a:ahLst/>
            <a:cxnLst/>
            <a:rect r="r" b="b" t="t" l="l"/>
            <a:pathLst>
              <a:path h="892312" w="860245">
                <a:moveTo>
                  <a:pt x="0" y="0"/>
                </a:moveTo>
                <a:lnTo>
                  <a:pt x="860246" y="0"/>
                </a:lnTo>
                <a:lnTo>
                  <a:pt x="860246" y="892313"/>
                </a:lnTo>
                <a:lnTo>
                  <a:pt x="0" y="89231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7" id="47"/>
          <p:cNvSpPr/>
          <p:nvPr/>
        </p:nvSpPr>
        <p:spPr>
          <a:xfrm flipH="false" flipV="false" rot="0">
            <a:off x="12711024" y="5446190"/>
            <a:ext cx="798398" cy="798001"/>
          </a:xfrm>
          <a:custGeom>
            <a:avLst/>
            <a:gdLst/>
            <a:ahLst/>
            <a:cxnLst/>
            <a:rect r="r" b="b" t="t" l="l"/>
            <a:pathLst>
              <a:path h="798001" w="798398">
                <a:moveTo>
                  <a:pt x="0" y="0"/>
                </a:moveTo>
                <a:lnTo>
                  <a:pt x="798398" y="0"/>
                </a:lnTo>
                <a:lnTo>
                  <a:pt x="798398" y="798002"/>
                </a:lnTo>
                <a:lnTo>
                  <a:pt x="0" y="79800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48" id="48"/>
          <p:cNvSpPr txBox="true"/>
          <p:nvPr/>
        </p:nvSpPr>
        <p:spPr>
          <a:xfrm rot="0">
            <a:off x="1028700" y="2873135"/>
            <a:ext cx="14546987" cy="1090819"/>
          </a:xfrm>
          <a:prstGeom prst="rect">
            <a:avLst/>
          </a:prstGeom>
        </p:spPr>
        <p:txBody>
          <a:bodyPr anchor="t" rtlCol="false" tIns="0" lIns="0" bIns="0" rIns="0">
            <a:spAutoFit/>
          </a:bodyPr>
          <a:lstStyle/>
          <a:p>
            <a:pPr algn="l">
              <a:lnSpc>
                <a:spcPts val="2876"/>
              </a:lnSpc>
              <a:spcBef>
                <a:spcPct val="0"/>
              </a:spcBef>
            </a:pPr>
            <a:r>
              <a:rPr lang="en-US" sz="2054">
                <a:solidFill>
                  <a:srgbClr val="44219E"/>
                </a:solidFill>
                <a:latin typeface="Poppins"/>
                <a:ea typeface="Poppins"/>
                <a:cs typeface="Poppins"/>
                <a:sym typeface="Poppins"/>
              </a:rPr>
              <a:t>We use unstructured text data sourced from the official website of </a:t>
            </a:r>
            <a:r>
              <a:rPr lang="ar-EG" sz="2054">
                <a:solidFill>
                  <a:srgbClr val="44219E"/>
                </a:solidFill>
                <a:latin typeface="Poppins"/>
                <a:ea typeface="Poppins"/>
                <a:cs typeface="Poppins"/>
                <a:sym typeface="Poppins"/>
                <a:rtl val="true"/>
              </a:rPr>
              <a:t>هيئة الخبراء بمجلس الوزراء</a:t>
            </a:r>
            <a:r>
              <a:rPr lang="en-US" sz="2054">
                <a:solidFill>
                  <a:srgbClr val="44219E"/>
                </a:solidFill>
                <a:latin typeface="Poppins"/>
                <a:ea typeface="Poppins"/>
                <a:cs typeface="Poppins"/>
                <a:sym typeface="Poppins"/>
              </a:rPr>
              <a:t> (Bureau of Experts), which publishes Saudi laws and regulations. The data includes the full legal texts of various systems (labor, personal status, business laws, etc.).</a:t>
            </a:r>
          </a:p>
        </p:txBody>
      </p:sp>
      <p:grpSp>
        <p:nvGrpSpPr>
          <p:cNvPr name="Group 49" id="49"/>
          <p:cNvGrpSpPr>
            <a:grpSpLocks noChangeAspect="true"/>
          </p:cNvGrpSpPr>
          <p:nvPr/>
        </p:nvGrpSpPr>
        <p:grpSpPr>
          <a:xfrm rot="-10800000">
            <a:off x="-1162110" y="3797458"/>
            <a:ext cx="8337436" cy="9569036"/>
            <a:chOff x="0" y="0"/>
            <a:chExt cx="11116581" cy="12758715"/>
          </a:xfrm>
        </p:grpSpPr>
        <p:sp>
          <p:nvSpPr>
            <p:cNvPr name="Freeform 50" id="50"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28">
                <a:alphaModFix amt="4000"/>
              </a:blip>
              <a:stretch>
                <a:fillRect l="0" t="0" r="0" b="-89"/>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000125"/>
            <a:ext cx="1163670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Data Preprocessing </a:t>
            </a:r>
          </a:p>
        </p:txBody>
      </p:sp>
      <p:sp>
        <p:nvSpPr>
          <p:cNvPr name="Freeform 3" id="3"/>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sp>
        <p:nvSpPr>
          <p:cNvPr name="Freeform 4" id="4"/>
          <p:cNvSpPr/>
          <p:nvPr/>
        </p:nvSpPr>
        <p:spPr>
          <a:xfrm flipH="true" flipV="false" rot="0">
            <a:off x="1028700" y="8066461"/>
            <a:ext cx="6754115" cy="7293113"/>
          </a:xfrm>
          <a:custGeom>
            <a:avLst/>
            <a:gdLst/>
            <a:ahLst/>
            <a:cxnLst/>
            <a:rect r="r" b="b" t="t" l="l"/>
            <a:pathLst>
              <a:path h="7293113" w="6754115">
                <a:moveTo>
                  <a:pt x="6754115" y="0"/>
                </a:moveTo>
                <a:lnTo>
                  <a:pt x="0" y="0"/>
                </a:lnTo>
                <a:lnTo>
                  <a:pt x="0" y="7293113"/>
                </a:lnTo>
                <a:lnTo>
                  <a:pt x="6754115" y="7293113"/>
                </a:lnTo>
                <a:lnTo>
                  <a:pt x="6754115" y="0"/>
                </a:lnTo>
                <a:close/>
              </a:path>
            </a:pathLst>
          </a:custGeom>
          <a:blipFill>
            <a:blip r:embed="rId2"/>
            <a:stretch>
              <a:fillRect l="0" t="0" r="0" b="0"/>
            </a:stretch>
          </a:blipFill>
        </p:spPr>
      </p:sp>
      <p:grpSp>
        <p:nvGrpSpPr>
          <p:cNvPr name="Group 5" id="5"/>
          <p:cNvGrpSpPr/>
          <p:nvPr/>
        </p:nvGrpSpPr>
        <p:grpSpPr>
          <a:xfrm rot="0">
            <a:off x="-150" y="9989720"/>
            <a:ext cx="18288000" cy="297000"/>
            <a:chOff x="0" y="0"/>
            <a:chExt cx="24384000" cy="396000"/>
          </a:xfrm>
        </p:grpSpPr>
        <p:sp>
          <p:nvSpPr>
            <p:cNvPr name="Freeform 6" id="6"/>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7" id="7"/>
          <p:cNvGrpSpPr>
            <a:grpSpLocks noChangeAspect="true"/>
          </p:cNvGrpSpPr>
          <p:nvPr/>
        </p:nvGrpSpPr>
        <p:grpSpPr>
          <a:xfrm rot="0">
            <a:off x="14580598" y="591612"/>
            <a:ext cx="2600392" cy="281876"/>
            <a:chOff x="0" y="0"/>
            <a:chExt cx="3467189" cy="375835"/>
          </a:xfrm>
        </p:grpSpPr>
        <p:sp>
          <p:nvSpPr>
            <p:cNvPr name="Freeform 8" id="8"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sp>
        <p:nvSpPr>
          <p:cNvPr name="TextBox 9" id="9"/>
          <p:cNvSpPr txBox="true"/>
          <p:nvPr/>
        </p:nvSpPr>
        <p:spPr>
          <a:xfrm rot="0">
            <a:off x="1685871" y="5190910"/>
            <a:ext cx="4039439" cy="1433719"/>
          </a:xfrm>
          <a:prstGeom prst="rect">
            <a:avLst/>
          </a:prstGeom>
        </p:spPr>
        <p:txBody>
          <a:bodyPr anchor="t" rtlCol="false" tIns="0" lIns="0" bIns="0" rIns="0">
            <a:spAutoFit/>
          </a:bodyPr>
          <a:lstStyle/>
          <a:p>
            <a:pPr algn="just">
              <a:lnSpc>
                <a:spcPts val="2876"/>
              </a:lnSpc>
              <a:spcBef>
                <a:spcPct val="0"/>
              </a:spcBef>
            </a:pPr>
            <a:r>
              <a:rPr lang="en-US" b="true" sz="2054">
                <a:solidFill>
                  <a:srgbClr val="FFFFFF"/>
                </a:solidFill>
                <a:latin typeface="Canva Sans Bold"/>
                <a:ea typeface="Canva Sans Bold"/>
                <a:cs typeface="Canva Sans Bold"/>
                <a:sym typeface="Canva Sans Bold"/>
              </a:rPr>
              <a:t>Saudi laws are often written</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 in formal legal Arabic,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making them hard to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understand for non-specialists.</a:t>
            </a:r>
          </a:p>
        </p:txBody>
      </p:sp>
      <p:sp>
        <p:nvSpPr>
          <p:cNvPr name="TextBox 10" id="10"/>
          <p:cNvSpPr txBox="true"/>
          <p:nvPr/>
        </p:nvSpPr>
        <p:spPr>
          <a:xfrm rot="0">
            <a:off x="1382315" y="3207226"/>
            <a:ext cx="14953208" cy="3986419"/>
          </a:xfrm>
          <a:prstGeom prst="rect">
            <a:avLst/>
          </a:prstGeom>
        </p:spPr>
        <p:txBody>
          <a:bodyPr anchor="t" rtlCol="false" tIns="0" lIns="0" bIns="0" rIns="0">
            <a:spAutoFit/>
          </a:bodyPr>
          <a:lstStyle/>
          <a:p>
            <a:pPr algn="l">
              <a:lnSpc>
                <a:spcPts val="2876"/>
              </a:lnSpc>
              <a:spcBef>
                <a:spcPct val="0"/>
              </a:spcBef>
            </a:pPr>
            <a:r>
              <a:rPr lang="en-US" b="true" sz="2054">
                <a:solidFill>
                  <a:srgbClr val="44219E"/>
                </a:solidFill>
                <a:latin typeface="Poppins Bold"/>
                <a:ea typeface="Poppins Bold"/>
                <a:cs typeface="Poppins Bold"/>
                <a:sym typeface="Poppins Bold"/>
              </a:rPr>
              <a:t>1. Load Legal Documents</a:t>
            </a:r>
          </a:p>
          <a:p>
            <a:pPr algn="l">
              <a:lnSpc>
                <a:spcPts val="2876"/>
              </a:lnSpc>
              <a:spcBef>
                <a:spcPct val="0"/>
              </a:spcBef>
            </a:pPr>
            <a:r>
              <a:rPr lang="en-US" sz="2054">
                <a:solidFill>
                  <a:srgbClr val="4949E7"/>
                </a:solidFill>
                <a:latin typeface="Poppins"/>
                <a:ea typeface="Poppins"/>
                <a:cs typeface="Poppins"/>
                <a:sym typeface="Poppins"/>
              </a:rPr>
              <a:t>We loaded our scraped legal data, which includes systems like Labor Law, Personal Status Law, and Law of Lawyers.</a:t>
            </a:r>
          </a:p>
          <a:p>
            <a:pPr algn="l">
              <a:lnSpc>
                <a:spcPts val="2876"/>
              </a:lnSpc>
              <a:spcBef>
                <a:spcPct val="0"/>
              </a:spcBef>
            </a:pPr>
          </a:p>
          <a:p>
            <a:pPr algn="l">
              <a:lnSpc>
                <a:spcPts val="2876"/>
              </a:lnSpc>
              <a:spcBef>
                <a:spcPct val="0"/>
              </a:spcBef>
            </a:pPr>
            <a:r>
              <a:rPr lang="en-US" b="true" sz="2054">
                <a:solidFill>
                  <a:srgbClr val="44219E"/>
                </a:solidFill>
                <a:latin typeface="Poppins Bold"/>
                <a:ea typeface="Poppins Bold"/>
                <a:cs typeface="Poppins Bold"/>
                <a:sym typeface="Poppins Bold"/>
              </a:rPr>
              <a:t> 2. Split into Chunks</a:t>
            </a:r>
          </a:p>
          <a:p>
            <a:pPr algn="l">
              <a:lnSpc>
                <a:spcPts val="2876"/>
              </a:lnSpc>
              <a:spcBef>
                <a:spcPct val="0"/>
              </a:spcBef>
            </a:pPr>
            <a:r>
              <a:rPr lang="en-US" sz="2054">
                <a:solidFill>
                  <a:srgbClr val="4949E7"/>
                </a:solidFill>
                <a:latin typeface="Poppins"/>
                <a:ea typeface="Poppins"/>
                <a:cs typeface="Poppins"/>
                <a:sym typeface="Poppins"/>
              </a:rPr>
              <a:t>The documents were split into smaller text chunks for better context during search.</a:t>
            </a:r>
          </a:p>
          <a:p>
            <a:pPr algn="l">
              <a:lnSpc>
                <a:spcPts val="2876"/>
              </a:lnSpc>
              <a:spcBef>
                <a:spcPct val="0"/>
              </a:spcBef>
            </a:pPr>
            <a:r>
              <a:rPr lang="en-US" sz="2054">
                <a:solidFill>
                  <a:srgbClr val="44219E"/>
                </a:solidFill>
                <a:latin typeface="Poppins"/>
                <a:ea typeface="Poppins"/>
                <a:cs typeface="Poppins"/>
                <a:sym typeface="Poppins"/>
              </a:rPr>
              <a:t> </a:t>
            </a:r>
          </a:p>
          <a:p>
            <a:pPr algn="l">
              <a:lnSpc>
                <a:spcPts val="2876"/>
              </a:lnSpc>
              <a:spcBef>
                <a:spcPct val="0"/>
              </a:spcBef>
            </a:pPr>
            <a:r>
              <a:rPr lang="en-US" b="true" sz="2054">
                <a:solidFill>
                  <a:srgbClr val="44219E"/>
                </a:solidFill>
                <a:latin typeface="Poppins Bold"/>
                <a:ea typeface="Poppins Bold"/>
                <a:cs typeface="Poppins Bold"/>
                <a:sym typeface="Poppins Bold"/>
              </a:rPr>
              <a:t>3. Create Embeddings</a:t>
            </a:r>
          </a:p>
          <a:p>
            <a:pPr algn="l">
              <a:lnSpc>
                <a:spcPts val="2876"/>
              </a:lnSpc>
              <a:spcBef>
                <a:spcPct val="0"/>
              </a:spcBef>
            </a:pPr>
            <a:r>
              <a:rPr lang="en-US" sz="2054">
                <a:solidFill>
                  <a:srgbClr val="4949E7"/>
                </a:solidFill>
                <a:latin typeface="Poppins"/>
                <a:ea typeface="Poppins"/>
                <a:cs typeface="Poppins"/>
                <a:sym typeface="Poppins"/>
              </a:rPr>
              <a:t>We used Cohere’s multilingual embedding model to convert each chunk into vector form.</a:t>
            </a:r>
          </a:p>
          <a:p>
            <a:pPr algn="l">
              <a:lnSpc>
                <a:spcPts val="2876"/>
              </a:lnSpc>
              <a:spcBef>
                <a:spcPct val="0"/>
              </a:spcBef>
            </a:pPr>
          </a:p>
          <a:p>
            <a:pPr algn="l">
              <a:lnSpc>
                <a:spcPts val="2876"/>
              </a:lnSpc>
              <a:spcBef>
                <a:spcPct val="0"/>
              </a:spcBef>
            </a:pPr>
            <a:r>
              <a:rPr lang="en-US" b="true" sz="2054">
                <a:solidFill>
                  <a:srgbClr val="44219E"/>
                </a:solidFill>
                <a:latin typeface="Poppins Bold"/>
                <a:ea typeface="Poppins Bold"/>
                <a:cs typeface="Poppins Bold"/>
                <a:sym typeface="Poppins Bold"/>
              </a:rPr>
              <a:t>4. Store in ChromaDB</a:t>
            </a:r>
          </a:p>
          <a:p>
            <a:pPr algn="l">
              <a:lnSpc>
                <a:spcPts val="2876"/>
              </a:lnSpc>
              <a:spcBef>
                <a:spcPct val="0"/>
              </a:spcBef>
            </a:pPr>
            <a:r>
              <a:rPr lang="en-US" sz="2054">
                <a:solidFill>
                  <a:srgbClr val="4949E7"/>
                </a:solidFill>
                <a:latin typeface="Poppins"/>
                <a:ea typeface="Poppins"/>
                <a:cs typeface="Poppins"/>
                <a:sym typeface="Poppins"/>
              </a:rPr>
              <a:t>All embeddings were saved into a Chroma vector database, ready for fast and accurate retrieval.</a:t>
            </a:r>
          </a:p>
        </p:txBody>
      </p:sp>
      <p:grpSp>
        <p:nvGrpSpPr>
          <p:cNvPr name="Group 11" id="11"/>
          <p:cNvGrpSpPr>
            <a:grpSpLocks noChangeAspect="true"/>
          </p:cNvGrpSpPr>
          <p:nvPr/>
        </p:nvGrpSpPr>
        <p:grpSpPr>
          <a:xfrm rot="-10800000">
            <a:off x="-1162110" y="3797458"/>
            <a:ext cx="8337436" cy="9569036"/>
            <a:chOff x="0" y="0"/>
            <a:chExt cx="11116581" cy="12758715"/>
          </a:xfrm>
        </p:grpSpPr>
        <p:sp>
          <p:nvSpPr>
            <p:cNvPr name="Freeform 12" id="12"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62110" y="3797458"/>
            <a:ext cx="8337436" cy="9569036"/>
            <a:chOff x="0" y="0"/>
            <a:chExt cx="11116581" cy="12758715"/>
          </a:xfrm>
        </p:grpSpPr>
        <p:sp>
          <p:nvSpPr>
            <p:cNvPr name="Freeform 3" id="3"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3">
                <a:alphaModFix amt="4000"/>
              </a:blip>
              <a:stretch>
                <a:fillRect l="0" t="0" r="0" b="-89"/>
              </a:stretch>
            </a:blipFill>
          </p:spPr>
        </p:sp>
      </p:gr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4"/>
              <a:stretch>
                <a:fillRect l="0" t="0" r="0" b="-11"/>
              </a:stretch>
            </a:blipFill>
          </p:spPr>
        </p:sp>
      </p:grpSp>
      <p:sp>
        <p:nvSpPr>
          <p:cNvPr name="Freeform 8" id="8"/>
          <p:cNvSpPr/>
          <p:nvPr/>
        </p:nvSpPr>
        <p:spPr>
          <a:xfrm flipH="false" flipV="false" rot="0">
            <a:off x="1737236" y="2294232"/>
            <a:ext cx="14341746" cy="7547321"/>
          </a:xfrm>
          <a:custGeom>
            <a:avLst/>
            <a:gdLst/>
            <a:ahLst/>
            <a:cxnLst/>
            <a:rect r="r" b="b" t="t" l="l"/>
            <a:pathLst>
              <a:path h="7547321" w="14341746">
                <a:moveTo>
                  <a:pt x="0" y="0"/>
                </a:moveTo>
                <a:lnTo>
                  <a:pt x="14341746" y="0"/>
                </a:lnTo>
                <a:lnTo>
                  <a:pt x="14341746" y="7547321"/>
                </a:lnTo>
                <a:lnTo>
                  <a:pt x="0" y="7547321"/>
                </a:lnTo>
                <a:lnTo>
                  <a:pt x="0" y="0"/>
                </a:lnTo>
                <a:close/>
              </a:path>
            </a:pathLst>
          </a:custGeom>
          <a:blipFill>
            <a:blip r:embed="rId5"/>
            <a:stretch>
              <a:fillRect l="0" t="0" r="0" b="0"/>
            </a:stretch>
          </a:blipFill>
        </p:spPr>
      </p:sp>
      <p:sp>
        <p:nvSpPr>
          <p:cNvPr name="TextBox 9" id="9"/>
          <p:cNvSpPr txBox="true"/>
          <p:nvPr/>
        </p:nvSpPr>
        <p:spPr>
          <a:xfrm rot="0">
            <a:off x="921065" y="844913"/>
            <a:ext cx="1365953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62110" y="3797458"/>
            <a:ext cx="8337436" cy="9569036"/>
            <a:chOff x="0" y="0"/>
            <a:chExt cx="11116581" cy="12758715"/>
          </a:xfrm>
        </p:grpSpPr>
        <p:sp>
          <p:nvSpPr>
            <p:cNvPr name="Freeform 3" id="3"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3">
                <a:alphaModFix amt="4000"/>
              </a:blip>
              <a:stretch>
                <a:fillRect l="0" t="0" r="0" b="-89"/>
              </a:stretch>
            </a:blipFill>
          </p:spPr>
        </p:sp>
      </p:gr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4"/>
              <a:stretch>
                <a:fillRect l="0" t="0" r="0" b="-11"/>
              </a:stretch>
            </a:blipFill>
          </p:spPr>
        </p:sp>
      </p:grpSp>
      <p:sp>
        <p:nvSpPr>
          <p:cNvPr name="TextBox 8" id="8"/>
          <p:cNvSpPr txBox="true"/>
          <p:nvPr/>
        </p:nvSpPr>
        <p:spPr>
          <a:xfrm rot="0">
            <a:off x="1314932" y="2249694"/>
            <a:ext cx="15353000" cy="6995175"/>
          </a:xfrm>
          <a:prstGeom prst="rect">
            <a:avLst/>
          </a:prstGeom>
        </p:spPr>
        <p:txBody>
          <a:bodyPr anchor="t" rtlCol="false" tIns="0" lIns="0" bIns="0" rIns="0">
            <a:spAutoFit/>
          </a:bodyPr>
          <a:lstStyle/>
          <a:p>
            <a:pPr algn="l">
              <a:lnSpc>
                <a:spcPts val="3691"/>
              </a:lnSpc>
            </a:pPr>
            <a:r>
              <a:rPr lang="en-US" sz="2351" spc="63" b="true">
                <a:solidFill>
                  <a:srgbClr val="44219E"/>
                </a:solidFill>
                <a:latin typeface="Poppins Bold"/>
                <a:ea typeface="Poppins Bold"/>
                <a:cs typeface="Poppins Bold"/>
                <a:sym typeface="Poppins Bold"/>
              </a:rPr>
              <a:t>Primary Generation Model:</a:t>
            </a:r>
          </a:p>
          <a:p>
            <a:pPr algn="l" marL="507588" indent="-253794" lvl="1">
              <a:lnSpc>
                <a:spcPts val="3691"/>
              </a:lnSpc>
              <a:buFont typeface="Arial"/>
              <a:buChar char="•"/>
            </a:pPr>
            <a:r>
              <a:rPr lang="en-US" b="true" sz="2351" spc="63">
                <a:solidFill>
                  <a:srgbClr val="44219E"/>
                </a:solidFill>
                <a:latin typeface="Poppins Bold"/>
                <a:ea typeface="Poppins Bold"/>
                <a:cs typeface="Poppins Bold"/>
                <a:sym typeface="Poppins Bold"/>
              </a:rPr>
              <a:t>Groq LLaMA 3.3 (70B Versatile)</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Del</a:t>
            </a:r>
            <a:r>
              <a:rPr lang="en-US" sz="2351" spc="63">
                <a:solidFill>
                  <a:srgbClr val="4949E7"/>
                </a:solidFill>
                <a:latin typeface="Poppins"/>
                <a:ea typeface="Poppins"/>
                <a:cs typeface="Poppins"/>
                <a:sym typeface="Poppins"/>
              </a:rPr>
              <a:t>ivers accurate, context-aware responses to Arabic legal queries</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Optimized for fast, low-latency inference via Groq API</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Temperature tuned to 0.3 for concise and factual answers</a:t>
            </a:r>
          </a:p>
          <a:p>
            <a:pPr algn="l">
              <a:lnSpc>
                <a:spcPts val="3691"/>
              </a:lnSpc>
            </a:pPr>
          </a:p>
          <a:p>
            <a:pPr algn="l">
              <a:lnSpc>
                <a:spcPts val="3691"/>
              </a:lnSpc>
            </a:pPr>
            <a:r>
              <a:rPr lang="en-US" sz="2351" spc="63" b="true">
                <a:solidFill>
                  <a:srgbClr val="44219E"/>
                </a:solidFill>
                <a:latin typeface="Poppins Bold"/>
                <a:ea typeface="Poppins Bold"/>
                <a:cs typeface="Poppins Bold"/>
                <a:sym typeface="Poppins Bold"/>
              </a:rPr>
              <a:t>Ro</a:t>
            </a:r>
            <a:r>
              <a:rPr lang="en-US" sz="2351" spc="63" b="true">
                <a:solidFill>
                  <a:srgbClr val="44219E"/>
                </a:solidFill>
                <a:latin typeface="Poppins Bold"/>
                <a:ea typeface="Poppins Bold"/>
                <a:cs typeface="Poppins Bold"/>
                <a:sym typeface="Poppins Bold"/>
              </a:rPr>
              <a:t>uter Model (for Query Classification):</a:t>
            </a:r>
          </a:p>
          <a:p>
            <a:pPr algn="l" marL="507588" indent="-253794" lvl="1">
              <a:lnSpc>
                <a:spcPts val="3691"/>
              </a:lnSpc>
              <a:buFont typeface="Arial"/>
              <a:buChar char="•"/>
            </a:pPr>
            <a:r>
              <a:rPr lang="en-US" b="true" sz="2351" spc="63">
                <a:solidFill>
                  <a:srgbClr val="44219E"/>
                </a:solidFill>
                <a:latin typeface="Poppins Bold"/>
                <a:ea typeface="Poppins Bold"/>
                <a:cs typeface="Poppins Bold"/>
                <a:sym typeface="Poppins Bold"/>
              </a:rPr>
              <a:t>Model: XLM-RoBERTa Large (XNLI)</a:t>
            </a:r>
          </a:p>
          <a:p>
            <a:pPr algn="l" marL="507588" indent="-253794" lvl="1">
              <a:lnSpc>
                <a:spcPts val="3691"/>
              </a:lnSpc>
              <a:buFont typeface="Arial"/>
              <a:buChar char="•"/>
            </a:pPr>
            <a:r>
              <a:rPr lang="en-US" b="true" sz="2351" spc="63">
                <a:solidFill>
                  <a:srgbClr val="44219E"/>
                </a:solidFill>
                <a:latin typeface="Poppins Bold"/>
                <a:ea typeface="Poppins Bold"/>
                <a:cs typeface="Poppins Bold"/>
                <a:sym typeface="Poppins Bold"/>
              </a:rPr>
              <a:t>Purpose:</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Classifies user questions into categories (Labor Law, Commercial Law, Personal Status, Legal Procedures, etc.)</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E</a:t>
            </a:r>
            <a:r>
              <a:rPr lang="en-US" sz="2351" spc="63">
                <a:solidFill>
                  <a:srgbClr val="4949E7"/>
                </a:solidFill>
                <a:latin typeface="Poppins"/>
                <a:ea typeface="Poppins"/>
                <a:cs typeface="Poppins"/>
                <a:sym typeface="Poppins"/>
              </a:rPr>
              <a:t>nsures the system retrieves the most relevant documents before the LLM generates the answer</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Provides a fallback keyword-based classifier for resilience</a:t>
            </a:r>
          </a:p>
          <a:p>
            <a:pPr algn="l">
              <a:lnSpc>
                <a:spcPts val="3691"/>
              </a:lnSpc>
            </a:pPr>
          </a:p>
        </p:txBody>
      </p:sp>
      <p:sp>
        <p:nvSpPr>
          <p:cNvPr name="Freeform 9" id="9"/>
          <p:cNvSpPr/>
          <p:nvPr/>
        </p:nvSpPr>
        <p:spPr>
          <a:xfrm flipH="false" flipV="false" rot="0">
            <a:off x="14580598" y="2617977"/>
            <a:ext cx="2916850" cy="999021"/>
          </a:xfrm>
          <a:custGeom>
            <a:avLst/>
            <a:gdLst/>
            <a:ahLst/>
            <a:cxnLst/>
            <a:rect r="r" b="b" t="t" l="l"/>
            <a:pathLst>
              <a:path h="999021" w="2916850">
                <a:moveTo>
                  <a:pt x="0" y="0"/>
                </a:moveTo>
                <a:lnTo>
                  <a:pt x="2916850" y="0"/>
                </a:lnTo>
                <a:lnTo>
                  <a:pt x="2916850" y="999021"/>
                </a:lnTo>
                <a:lnTo>
                  <a:pt x="0" y="999021"/>
                </a:lnTo>
                <a:lnTo>
                  <a:pt x="0" y="0"/>
                </a:lnTo>
                <a:close/>
              </a:path>
            </a:pathLst>
          </a:custGeom>
          <a:blipFill>
            <a:blip r:embed="rId5"/>
            <a:stretch>
              <a:fillRect l="0" t="0" r="0" b="0"/>
            </a:stretch>
          </a:blipFill>
        </p:spPr>
      </p:sp>
      <p:sp>
        <p:nvSpPr>
          <p:cNvPr name="TextBox 10" id="10"/>
          <p:cNvSpPr txBox="true"/>
          <p:nvPr/>
        </p:nvSpPr>
        <p:spPr>
          <a:xfrm rot="0">
            <a:off x="682917" y="703975"/>
            <a:ext cx="1365953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LLM Selection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62110" y="3797458"/>
            <a:ext cx="8337436" cy="9569036"/>
            <a:chOff x="0" y="0"/>
            <a:chExt cx="11116581" cy="12758715"/>
          </a:xfrm>
        </p:grpSpPr>
        <p:sp>
          <p:nvSpPr>
            <p:cNvPr name="Freeform 3" id="3"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3">
                <a:alphaModFix amt="4000"/>
              </a:blip>
              <a:stretch>
                <a:fillRect l="0" t="0" r="0" b="-89"/>
              </a:stretch>
            </a:blipFill>
          </p:spPr>
        </p:sp>
      </p:gr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4"/>
              <a:stretch>
                <a:fillRect l="0" t="0" r="0" b="-11"/>
              </a:stretch>
            </a:blipFill>
          </p:spPr>
        </p:sp>
      </p:grpSp>
      <p:sp>
        <p:nvSpPr>
          <p:cNvPr name="Freeform 8" id="8"/>
          <p:cNvSpPr/>
          <p:nvPr/>
        </p:nvSpPr>
        <p:spPr>
          <a:xfrm flipH="false" flipV="false" rot="0">
            <a:off x="1557544" y="3479965"/>
            <a:ext cx="15172912" cy="4229449"/>
          </a:xfrm>
          <a:custGeom>
            <a:avLst/>
            <a:gdLst/>
            <a:ahLst/>
            <a:cxnLst/>
            <a:rect r="r" b="b" t="t" l="l"/>
            <a:pathLst>
              <a:path h="4229449" w="15172912">
                <a:moveTo>
                  <a:pt x="0" y="0"/>
                </a:moveTo>
                <a:lnTo>
                  <a:pt x="15172912" y="0"/>
                </a:lnTo>
                <a:lnTo>
                  <a:pt x="15172912" y="4229449"/>
                </a:lnTo>
                <a:lnTo>
                  <a:pt x="0" y="4229449"/>
                </a:lnTo>
                <a:lnTo>
                  <a:pt x="0" y="0"/>
                </a:lnTo>
                <a:close/>
              </a:path>
            </a:pathLst>
          </a:custGeom>
          <a:blipFill>
            <a:blip r:embed="rId5"/>
            <a:stretch>
              <a:fillRect l="0" t="0" r="0" b="0"/>
            </a:stretch>
          </a:blipFill>
          <a:ln w="19050" cap="rnd">
            <a:solidFill>
              <a:srgbClr val="000000"/>
            </a:solidFill>
            <a:prstDash val="solid"/>
            <a:round/>
          </a:ln>
        </p:spPr>
      </p:sp>
      <p:sp>
        <p:nvSpPr>
          <p:cNvPr name="TextBox 9" id="9"/>
          <p:cNvSpPr txBox="true"/>
          <p:nvPr/>
        </p:nvSpPr>
        <p:spPr>
          <a:xfrm rot="0">
            <a:off x="1028700" y="1000125"/>
            <a:ext cx="1365953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Multi-Agent Workflow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62110" y="3797458"/>
            <a:ext cx="8337436" cy="9569036"/>
            <a:chOff x="0" y="0"/>
            <a:chExt cx="11116581" cy="12758715"/>
          </a:xfrm>
        </p:grpSpPr>
        <p:sp>
          <p:nvSpPr>
            <p:cNvPr name="Freeform 3" id="3"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3">
                <a:alphaModFix amt="4000"/>
              </a:blip>
              <a:stretch>
                <a:fillRect l="0" t="0" r="0" b="-89"/>
              </a:stretch>
            </a:blipFill>
          </p:spPr>
        </p:sp>
      </p:gr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4"/>
              <a:stretch>
                <a:fillRect l="0" t="0" r="0" b="-11"/>
              </a:stretch>
            </a:blipFill>
          </p:spPr>
        </p:sp>
      </p:grpSp>
      <p:sp>
        <p:nvSpPr>
          <p:cNvPr name="TextBox 8" id="8"/>
          <p:cNvSpPr txBox="true"/>
          <p:nvPr/>
        </p:nvSpPr>
        <p:spPr>
          <a:xfrm rot="0">
            <a:off x="1296441" y="2508573"/>
            <a:ext cx="15353000" cy="6061725"/>
          </a:xfrm>
          <a:prstGeom prst="rect">
            <a:avLst/>
          </a:prstGeom>
        </p:spPr>
        <p:txBody>
          <a:bodyPr anchor="t" rtlCol="false" tIns="0" lIns="0" bIns="0" rIns="0">
            <a:spAutoFit/>
          </a:bodyPr>
          <a:lstStyle/>
          <a:p>
            <a:pPr algn="l">
              <a:lnSpc>
                <a:spcPts val="3691"/>
              </a:lnSpc>
            </a:pPr>
            <a:r>
              <a:rPr lang="en-US" sz="2351" spc="63" b="true">
                <a:solidFill>
                  <a:srgbClr val="44219E"/>
                </a:solidFill>
                <a:latin typeface="Poppins Bold"/>
                <a:ea typeface="Poppins Bold"/>
                <a:cs typeface="Poppins Bold"/>
                <a:sym typeface="Poppins Bold"/>
              </a:rPr>
              <a:t>Gradio (Custom-Styled)</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RTL (Right-to-Left) Arabic support</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Clean, mobile-friendly layout</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Custom disclaimer and branding</a:t>
            </a:r>
          </a:p>
          <a:p>
            <a:pPr algn="l">
              <a:lnSpc>
                <a:spcPts val="3691"/>
              </a:lnSpc>
            </a:pPr>
            <a:r>
              <a:rPr lang="en-US" sz="2351" spc="63" b="true">
                <a:solidFill>
                  <a:srgbClr val="44219E"/>
                </a:solidFill>
                <a:latin typeface="Poppins Bold"/>
                <a:ea typeface="Poppins Bold"/>
                <a:cs typeface="Poppins Bold"/>
                <a:sym typeface="Poppins Bold"/>
              </a:rPr>
              <a:t>Key UI Features:</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Interactive Chatbot</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Users can ask legal questions in both Arabic and English</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Answers generated using retrieved laws</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Preloaded Example Queries</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Quick start for common legal topics (e.g., labor, commercial)</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Disclaimer Box</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Clarifies non-official advisory role</a:t>
            </a:r>
          </a:p>
          <a:p>
            <a:pPr algn="l">
              <a:lnSpc>
                <a:spcPts val="3691"/>
              </a:lnSpc>
            </a:pPr>
          </a:p>
        </p:txBody>
      </p:sp>
      <p:sp>
        <p:nvSpPr>
          <p:cNvPr name="TextBox 9" id="9"/>
          <p:cNvSpPr txBox="true"/>
          <p:nvPr/>
        </p:nvSpPr>
        <p:spPr>
          <a:xfrm rot="0">
            <a:off x="1028700" y="1000125"/>
            <a:ext cx="1365953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User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DAGukJhUXzQ</dc:identifier>
  <dcterms:modified xsi:type="dcterms:W3CDTF">2011-08-01T06:04:30Z</dcterms:modified>
  <cp:revision>1</cp:revision>
  <dc:title>Watheeq_Presentation</dc:title>
</cp:coreProperties>
</file>